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18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5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6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5.xml.rels" ContentType="application/vnd.openxmlformats-package.relationships+xml"/>
  <Override PartName="/ppt/slides/_rels/slide17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Layouts/slideLayout2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media/image42.png" ContentType="image/png"/>
  <Override PartName="/ppt/media/image41.png" ContentType="image/png"/>
  <Override PartName="/ppt/media/image36.png" ContentType="image/png"/>
  <Override PartName="/ppt/media/image32.png" ContentType="image/png"/>
  <Override PartName="/ppt/media/image30.png" ContentType="image/png"/>
  <Override PartName="/ppt/media/image27.png" ContentType="image/png"/>
  <Override PartName="/ppt/media/image26.png" ContentType="image/png"/>
  <Override PartName="/ppt/media/image38.png" ContentType="image/png"/>
  <Override PartName="/ppt/media/image33.png" ContentType="image/png"/>
  <Override PartName="/ppt/media/image25.png" ContentType="image/png"/>
  <Override PartName="/ppt/media/image28.png" ContentType="image/png"/>
  <Override PartName="/ppt/media/image37.png" ContentType="image/png"/>
  <Override PartName="/ppt/media/image22.png" ContentType="image/png"/>
  <Override PartName="/ppt/media/image31.png" ContentType="image/png"/>
  <Override PartName="/ppt/media/image24.png" ContentType="image/png"/>
  <Override PartName="/ppt/media/image21.png" ContentType="image/png"/>
  <Override PartName="/ppt/media/image20.png" ContentType="image/png"/>
  <Override PartName="/ppt/media/image19.png" ContentType="image/png"/>
  <Override PartName="/ppt/media/image13.png" ContentType="image/png"/>
  <Override PartName="/ppt/media/image23.png" ContentType="image/png"/>
  <Override PartName="/ppt/media/image39.png" ContentType="image/png"/>
  <Override PartName="/ppt/media/image35.png" ContentType="image/png"/>
  <Override PartName="/ppt/media/image12.png" ContentType="image/png"/>
  <Override PartName="/ppt/media/image11.png" ContentType="image/png"/>
  <Override PartName="/ppt/media/image15.png" ContentType="image/png"/>
  <Override PartName="/ppt/media/image9.png" ContentType="image/png"/>
  <Override PartName="/ppt/media/image40.png" ContentType="image/png"/>
  <Override PartName="/ppt/media/image8.png" ContentType="image/png"/>
  <Override PartName="/ppt/media/image29.png" ContentType="image/png"/>
  <Override PartName="/ppt/media/image18.png" ContentType="image/png"/>
  <Override PartName="/ppt/media/image7.png" ContentType="image/png"/>
  <Override PartName="/ppt/media/image34.png" ContentType="image/png"/>
  <Override PartName="/ppt/media/image6.png" ContentType="image/png"/>
  <Override PartName="/ppt/media/image5.png" ContentType="image/png"/>
  <Override PartName="/ppt/media/image16.png" ContentType="image/png"/>
  <Override PartName="/ppt/media/image4.jpeg" ContentType="image/jpeg"/>
  <Override PartName="/ppt/media/image17.png" ContentType="image/png"/>
  <Override PartName="/ppt/media/image14.png" ContentType="image/png"/>
  <Override PartName="/ppt/media/image3.png" ContentType="image/png"/>
  <Override PartName="/ppt/media/image2.png" ContentType="image/png"/>
  <Override PartName="/ppt/media/image10.png" ContentType="image/png"/>
  <Override PartName="/ppt/media/image1.jpeg" ContentType="image/jpe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4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0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71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800"/>
          </a:xfrm>
          <a:prstGeom prst="rect">
            <a:avLst/>
          </a:prstGeom>
        </p:spPr>
        <p:txBody>
          <a:bodyPr lIns="0" rIns="0" tIns="0" bIns="0" anchor="ctr"/>
          <a:p>
            <a:r>
              <a:rPr lang="pt-BR">
                <a:latin typeface="Arial"/>
              </a:rPr>
              <a:t>Clique para editar o formato do texto do título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pt-BR">
                <a:latin typeface="Arial"/>
              </a:rPr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>
                <a:latin typeface="Arial"/>
              </a:rPr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>
                <a:latin typeface="Arial"/>
              </a:rPr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>
                <a:latin typeface="Arial"/>
              </a:rPr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>
                <a:latin typeface="Arial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>
                <a:latin typeface="Arial"/>
              </a:rPr>
              <a:t>6.º Nível da estrutura de tópicos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t-BR">
                <a:latin typeface="Arial"/>
              </a:rPr>
              <a:t>7.º Nível da estrutura de tópicos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800"/>
          </a:xfrm>
          <a:prstGeom prst="rect">
            <a:avLst/>
          </a:prstGeom>
        </p:spPr>
        <p:txBody>
          <a:bodyPr lIns="0" rIns="0" tIns="0" bIns="0" anchor="ctr"/>
          <a:p>
            <a:r>
              <a:rPr lang="pt-BR">
                <a:latin typeface="Arial"/>
              </a:rPr>
              <a:t>Clique para editar o formato do texto do título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pt-BR" sz="3200">
                <a:latin typeface="Arial"/>
              </a:rPr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 sz="2800">
                <a:latin typeface="Arial"/>
              </a:rPr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 sz="2400">
                <a:latin typeface="Arial"/>
              </a:rPr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 sz="2000">
                <a:latin typeface="Arial"/>
              </a:rPr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 sz="2000">
                <a:latin typeface="Arial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 sz="2000">
                <a:latin typeface="Arial"/>
              </a:rPr>
              <a:t>6.º Nível da estrutura de tópicos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t-BR" sz="2000">
                <a:latin typeface="Arial"/>
              </a:rPr>
              <a:t>7.º Nível da estrutura de tópicos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34.png"/><Relationship Id="rId2" Type="http://schemas.openxmlformats.org/officeDocument/2006/relationships/image" Target="../media/image35.png"/><Relationship Id="rId3" Type="http://schemas.openxmlformats.org/officeDocument/2006/relationships/image" Target="../media/image36.png"/><Relationship Id="rId4" Type="http://schemas.openxmlformats.org/officeDocument/2006/relationships/image" Target="../media/image37.png"/><Relationship Id="rId5" Type="http://schemas.openxmlformats.org/officeDocument/2006/relationships/slideLayout" Target="../slideLayouts/slideLayout17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38.png"/><Relationship Id="rId2" Type="http://schemas.openxmlformats.org/officeDocument/2006/relationships/image" Target="../media/image39.png"/><Relationship Id="rId3" Type="http://schemas.openxmlformats.org/officeDocument/2006/relationships/image" Target="../media/image40.png"/><Relationship Id="rId4" Type="http://schemas.openxmlformats.org/officeDocument/2006/relationships/image" Target="../media/image41.png"/><Relationship Id="rId5" Type="http://schemas.openxmlformats.org/officeDocument/2006/relationships/image" Target="../media/image42.png"/><Relationship Id="rId6" Type="http://schemas.openxmlformats.org/officeDocument/2006/relationships/slideLayout" Target="../slideLayouts/slideLayout17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Relationship Id="rId9" Type="http://schemas.openxmlformats.org/officeDocument/2006/relationships/image" Target="../media/image15.png"/><Relationship Id="rId10" Type="http://schemas.openxmlformats.org/officeDocument/2006/relationships/image" Target="../media/image16.png"/><Relationship Id="rId11" Type="http://schemas.openxmlformats.org/officeDocument/2006/relationships/slideLayout" Target="../slideLayouts/slideLayout17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7.png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slideLayout" Target="../slideLayouts/slideLayout1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1.png"/><Relationship Id="rId2" Type="http://schemas.openxmlformats.org/officeDocument/2006/relationships/image" Target="../media/image22.png"/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6" Type="http://schemas.openxmlformats.org/officeDocument/2006/relationships/slideLayout" Target="../slideLayouts/slideLayout1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26.png"/><Relationship Id="rId2" Type="http://schemas.openxmlformats.org/officeDocument/2006/relationships/image" Target="../media/image27.png"/><Relationship Id="rId3" Type="http://schemas.openxmlformats.org/officeDocument/2006/relationships/image" Target="../media/image28.png"/><Relationship Id="rId4" Type="http://schemas.openxmlformats.org/officeDocument/2006/relationships/image" Target="../media/image29.png"/><Relationship Id="rId5" Type="http://schemas.openxmlformats.org/officeDocument/2006/relationships/image" Target="../media/image30.png"/><Relationship Id="rId6" Type="http://schemas.openxmlformats.org/officeDocument/2006/relationships/image" Target="../media/image31.png"/><Relationship Id="rId7" Type="http://schemas.openxmlformats.org/officeDocument/2006/relationships/image" Target="../media/image32.png"/><Relationship Id="rId8" Type="http://schemas.openxmlformats.org/officeDocument/2006/relationships/image" Target="../media/image33.png"/><Relationship Id="rId9" Type="http://schemas.openxmlformats.org/officeDocument/2006/relationships/slideLayout" Target="../slideLayouts/slideLayout1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pt-BR" sz="4400">
                <a:latin typeface="Arial"/>
              </a:rPr>
              <a:t>Infraestrutura de TI</a:t>
            </a:r>
            <a:endParaRPr/>
          </a:p>
        </p:txBody>
      </p:sp>
      <p:sp>
        <p:nvSpPr>
          <p:cNvPr id="73" name="CustomShape 2"/>
          <p:cNvSpPr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Solução de arquitetura para a implantação do SEI. 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Servidores Físicos.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Servidores Virtuais.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Segurança.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CustomShape 1"/>
          <p:cNvSpPr/>
          <p:nvPr/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pt-BR" sz="4400">
                <a:latin typeface="Arial"/>
              </a:rPr>
              <a:t>Solr - Mecanismo de busca</a:t>
            </a:r>
            <a:endParaRPr/>
          </a:p>
        </p:txBody>
      </p:sp>
      <p:sp>
        <p:nvSpPr>
          <p:cNvPr id="199" name="CustomShape 2"/>
          <p:cNvSpPr/>
          <p:nvPr/>
        </p:nvSpPr>
        <p:spPr>
          <a:xfrm>
            <a:off x="0" y="0"/>
            <a:ext cx="180360" cy="429840"/>
          </a:xfrm>
          <a:prstGeom prst="rect">
            <a:avLst/>
          </a:prstGeom>
          <a:noFill/>
          <a:ln>
            <a:noFill/>
          </a:ln>
        </p:spPr>
      </p:sp>
      <p:sp>
        <p:nvSpPr>
          <p:cNvPr id="200" name="CustomShape 3"/>
          <p:cNvSpPr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Máquina Virtual 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Sistema operacional CentOS 6.5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8 GB RAM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HD 120 GB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CPU: 4 Núcleo 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Java 1.7 / Tomcat 7 / Solr 4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 </a:t>
            </a:r>
            <a:endParaRPr/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pt-BR" sz="4400">
                <a:latin typeface="Arial"/>
              </a:rPr>
              <a:t>JOD - Conversor</a:t>
            </a:r>
            <a:endParaRPr/>
          </a:p>
        </p:txBody>
      </p:sp>
      <p:pic>
        <p:nvPicPr>
          <p:cNvPr id="202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1368000" y="3276000"/>
            <a:ext cx="1367640" cy="1007640"/>
          </a:xfrm>
          <a:prstGeom prst="rect">
            <a:avLst/>
          </a:prstGeom>
          <a:ln>
            <a:noFill/>
          </a:ln>
        </p:spPr>
      </p:pic>
      <p:pic>
        <p:nvPicPr>
          <p:cNvPr id="203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4032000" y="3285720"/>
            <a:ext cx="431280" cy="817920"/>
          </a:xfrm>
          <a:prstGeom prst="rect">
            <a:avLst/>
          </a:prstGeom>
          <a:ln>
            <a:noFill/>
          </a:ln>
        </p:spPr>
      </p:pic>
      <p:sp>
        <p:nvSpPr>
          <p:cNvPr id="204" name="Line 2"/>
          <p:cNvSpPr/>
          <p:nvPr/>
        </p:nvSpPr>
        <p:spPr>
          <a:xfrm>
            <a:off x="2808000" y="3672000"/>
            <a:ext cx="107964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pic>
        <p:nvPicPr>
          <p:cNvPr id="205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5328000" y="3257640"/>
            <a:ext cx="431640" cy="846000"/>
          </a:xfrm>
          <a:prstGeom prst="rect">
            <a:avLst/>
          </a:prstGeom>
          <a:ln>
            <a:noFill/>
          </a:ln>
        </p:spPr>
      </p:pic>
      <p:sp>
        <p:nvSpPr>
          <p:cNvPr id="206" name="Line 3"/>
          <p:cNvSpPr/>
          <p:nvPr/>
        </p:nvSpPr>
        <p:spPr>
          <a:xfrm>
            <a:off x="4608000" y="3672000"/>
            <a:ext cx="576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207" name="CustomShape 4"/>
          <p:cNvSpPr/>
          <p:nvPr/>
        </p:nvSpPr>
        <p:spPr>
          <a:xfrm>
            <a:off x="3672000" y="4061880"/>
            <a:ext cx="1202760" cy="545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latin typeface="Arial"/>
              </a:rPr>
              <a:t>Balanceador</a:t>
            </a:r>
            <a:endParaRPr/>
          </a:p>
          <a:p>
            <a:endParaRPr/>
          </a:p>
        </p:txBody>
      </p:sp>
      <p:sp>
        <p:nvSpPr>
          <p:cNvPr id="208" name="CustomShape 5"/>
          <p:cNvSpPr/>
          <p:nvPr/>
        </p:nvSpPr>
        <p:spPr>
          <a:xfrm>
            <a:off x="1440000" y="4209840"/>
            <a:ext cx="863640" cy="289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latin typeface="Arial"/>
              </a:rPr>
              <a:t>Campus</a:t>
            </a:r>
            <a:endParaRPr/>
          </a:p>
        </p:txBody>
      </p:sp>
      <p:sp>
        <p:nvSpPr>
          <p:cNvPr id="209" name="CustomShape 6"/>
          <p:cNvSpPr/>
          <p:nvPr/>
        </p:nvSpPr>
        <p:spPr>
          <a:xfrm>
            <a:off x="5292000" y="4061880"/>
            <a:ext cx="503640" cy="545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latin typeface="Arial"/>
              </a:rPr>
              <a:t>SEI</a:t>
            </a:r>
            <a:endParaRPr/>
          </a:p>
          <a:p>
            <a:endParaRPr/>
          </a:p>
        </p:txBody>
      </p:sp>
      <p:pic>
        <p:nvPicPr>
          <p:cNvPr id="210" name="" descr=""/>
          <p:cNvPicPr/>
          <p:nvPr/>
        </p:nvPicPr>
        <p:blipFill>
          <a:blip r:embed="rId4"/>
          <a:stretch>
            <a:fillRect/>
          </a:stretch>
        </p:blipFill>
        <p:spPr>
          <a:xfrm>
            <a:off x="8172000" y="3240000"/>
            <a:ext cx="431640" cy="846000"/>
          </a:xfrm>
          <a:prstGeom prst="rect">
            <a:avLst/>
          </a:prstGeom>
          <a:ln>
            <a:noFill/>
          </a:ln>
        </p:spPr>
      </p:pic>
      <p:sp>
        <p:nvSpPr>
          <p:cNvPr id="211" name="Line 7"/>
          <p:cNvSpPr/>
          <p:nvPr/>
        </p:nvSpPr>
        <p:spPr>
          <a:xfrm>
            <a:off x="5832000" y="3636000"/>
            <a:ext cx="2160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212" name="Line 8"/>
          <p:cNvSpPr/>
          <p:nvPr/>
        </p:nvSpPr>
        <p:spPr>
          <a:xfrm flipH="1">
            <a:off x="5832000" y="3816000"/>
            <a:ext cx="2160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213" name="Line 9"/>
          <p:cNvSpPr/>
          <p:nvPr/>
        </p:nvSpPr>
        <p:spPr>
          <a:xfrm flipH="1">
            <a:off x="2808000" y="3852000"/>
            <a:ext cx="100764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214" name="Line 10"/>
          <p:cNvSpPr/>
          <p:nvPr/>
        </p:nvSpPr>
        <p:spPr>
          <a:xfrm flipH="1">
            <a:off x="4536000" y="3852000"/>
            <a:ext cx="576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215" name="CustomShape 11"/>
          <p:cNvSpPr/>
          <p:nvPr/>
        </p:nvSpPr>
        <p:spPr>
          <a:xfrm>
            <a:off x="6048360" y="3292560"/>
            <a:ext cx="1799640" cy="289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solidFill>
                  <a:srgbClr val="000099"/>
                </a:solidFill>
                <a:latin typeface="Arial"/>
              </a:rPr>
              <a:t>Arquivo openOffice</a:t>
            </a:r>
            <a:endParaRPr/>
          </a:p>
        </p:txBody>
      </p:sp>
      <p:sp>
        <p:nvSpPr>
          <p:cNvPr id="216" name="CustomShape 12"/>
          <p:cNvSpPr/>
          <p:nvPr/>
        </p:nvSpPr>
        <p:spPr>
          <a:xfrm>
            <a:off x="6264000" y="3884400"/>
            <a:ext cx="1223640" cy="489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solidFill>
                  <a:srgbClr val="006600"/>
                </a:solidFill>
                <a:latin typeface="Arial"/>
              </a:rPr>
              <a:t>Arquivo PDF</a:t>
            </a:r>
            <a:endParaRPr/>
          </a:p>
          <a:p>
            <a:endParaRPr/>
          </a:p>
        </p:txBody>
      </p:sp>
      <p:sp>
        <p:nvSpPr>
          <p:cNvPr id="217" name="CustomShape 13"/>
          <p:cNvSpPr/>
          <p:nvPr/>
        </p:nvSpPr>
        <p:spPr>
          <a:xfrm>
            <a:off x="8100360" y="4044600"/>
            <a:ext cx="575640" cy="545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latin typeface="Arial"/>
              </a:rPr>
              <a:t>JOD</a:t>
            </a:r>
            <a:endParaRPr/>
          </a:p>
          <a:p>
            <a:endParaRPr/>
          </a:p>
        </p:txBody>
      </p:sp>
      <p:sp>
        <p:nvSpPr>
          <p:cNvPr id="218" name="CustomShape 14"/>
          <p:cNvSpPr/>
          <p:nvPr/>
        </p:nvSpPr>
        <p:spPr>
          <a:xfrm>
            <a:off x="1440360" y="2985840"/>
            <a:ext cx="3599640" cy="289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solidFill>
                  <a:srgbClr val="000099"/>
                </a:solidFill>
                <a:latin typeface="Arial"/>
              </a:rPr>
              <a:t>Requisição de converter processo em PDF</a:t>
            </a:r>
            <a:endParaRPr/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pt-BR" sz="4400">
                <a:latin typeface="Arial"/>
              </a:rPr>
              <a:t>JOD - Conversor</a:t>
            </a:r>
            <a:endParaRPr/>
          </a:p>
        </p:txBody>
      </p:sp>
      <p:sp>
        <p:nvSpPr>
          <p:cNvPr id="220" name="CustomShape 2"/>
          <p:cNvSpPr/>
          <p:nvPr/>
        </p:nvSpPr>
        <p:spPr>
          <a:xfrm>
            <a:off x="0" y="0"/>
            <a:ext cx="180360" cy="429840"/>
          </a:xfrm>
          <a:prstGeom prst="rect">
            <a:avLst/>
          </a:prstGeom>
          <a:noFill/>
          <a:ln>
            <a:noFill/>
          </a:ln>
        </p:spPr>
      </p:sp>
      <p:sp>
        <p:nvSpPr>
          <p:cNvPr id="221" name="CustomShape 3"/>
          <p:cNvSpPr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Máquina Virtual 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Sistema operacional CentOS 6.5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8 GB RAM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HD 40 GB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CPU: 1 Núcleo 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Java 1.7 /LibreOffice / Tomcat 6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 </a:t>
            </a:r>
            <a:endParaRPr/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CustomShape 1"/>
          <p:cNvSpPr/>
          <p:nvPr/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pt-BR" sz="4400">
                <a:latin typeface="Arial"/>
              </a:rPr>
              <a:t>Banco de dados</a:t>
            </a:r>
            <a:endParaRPr/>
          </a:p>
        </p:txBody>
      </p:sp>
      <p:pic>
        <p:nvPicPr>
          <p:cNvPr id="223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1295640" y="2088000"/>
            <a:ext cx="1367640" cy="1007640"/>
          </a:xfrm>
          <a:prstGeom prst="rect">
            <a:avLst/>
          </a:prstGeom>
          <a:ln>
            <a:noFill/>
          </a:ln>
        </p:spPr>
      </p:pic>
      <p:pic>
        <p:nvPicPr>
          <p:cNvPr id="224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3384360" y="3456000"/>
            <a:ext cx="431280" cy="935640"/>
          </a:xfrm>
          <a:prstGeom prst="rect">
            <a:avLst/>
          </a:prstGeom>
          <a:ln>
            <a:noFill/>
          </a:ln>
        </p:spPr>
      </p:pic>
      <p:sp>
        <p:nvSpPr>
          <p:cNvPr id="225" name="Line 2"/>
          <p:cNvSpPr/>
          <p:nvPr/>
        </p:nvSpPr>
        <p:spPr>
          <a:xfrm>
            <a:off x="2159640" y="3168000"/>
            <a:ext cx="1152000" cy="648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pic>
        <p:nvPicPr>
          <p:cNvPr id="226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5256000" y="3503520"/>
            <a:ext cx="431640" cy="846000"/>
          </a:xfrm>
          <a:prstGeom prst="rect">
            <a:avLst/>
          </a:prstGeom>
          <a:ln>
            <a:noFill/>
          </a:ln>
        </p:spPr>
      </p:pic>
      <p:sp>
        <p:nvSpPr>
          <p:cNvPr id="227" name="Line 3"/>
          <p:cNvSpPr/>
          <p:nvPr/>
        </p:nvSpPr>
        <p:spPr>
          <a:xfrm>
            <a:off x="3960000" y="3960000"/>
            <a:ext cx="1224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228" name="CustomShape 4"/>
          <p:cNvSpPr/>
          <p:nvPr/>
        </p:nvSpPr>
        <p:spPr>
          <a:xfrm>
            <a:off x="3024000" y="4392000"/>
            <a:ext cx="1202760" cy="545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latin typeface="Arial"/>
              </a:rPr>
              <a:t>Balanceador</a:t>
            </a:r>
            <a:endParaRPr/>
          </a:p>
          <a:p>
            <a:endParaRPr/>
          </a:p>
        </p:txBody>
      </p:sp>
      <p:sp>
        <p:nvSpPr>
          <p:cNvPr id="229" name="CustomShape 5"/>
          <p:cNvSpPr/>
          <p:nvPr/>
        </p:nvSpPr>
        <p:spPr>
          <a:xfrm>
            <a:off x="1367640" y="3021840"/>
            <a:ext cx="863640" cy="289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latin typeface="Arial"/>
              </a:rPr>
              <a:t>Campus</a:t>
            </a:r>
            <a:endParaRPr/>
          </a:p>
        </p:txBody>
      </p:sp>
      <p:sp>
        <p:nvSpPr>
          <p:cNvPr id="230" name="CustomShape 6"/>
          <p:cNvSpPr/>
          <p:nvPr/>
        </p:nvSpPr>
        <p:spPr>
          <a:xfrm>
            <a:off x="5256000" y="4349880"/>
            <a:ext cx="503640" cy="545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latin typeface="Arial"/>
              </a:rPr>
              <a:t>SEI</a:t>
            </a:r>
            <a:endParaRPr/>
          </a:p>
          <a:p>
            <a:endParaRPr/>
          </a:p>
        </p:txBody>
      </p:sp>
      <p:sp>
        <p:nvSpPr>
          <p:cNvPr id="231" name="Line 7"/>
          <p:cNvSpPr/>
          <p:nvPr/>
        </p:nvSpPr>
        <p:spPr>
          <a:xfrm>
            <a:off x="5832000" y="3888000"/>
            <a:ext cx="1224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232" name="Line 8"/>
          <p:cNvSpPr/>
          <p:nvPr/>
        </p:nvSpPr>
        <p:spPr>
          <a:xfrm flipH="1">
            <a:off x="5832000" y="4104000"/>
            <a:ext cx="1152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233" name="Line 9"/>
          <p:cNvSpPr/>
          <p:nvPr/>
        </p:nvSpPr>
        <p:spPr>
          <a:xfrm flipH="1" flipV="1">
            <a:off x="2015640" y="3312000"/>
            <a:ext cx="1152000" cy="648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234" name="Line 10"/>
          <p:cNvSpPr/>
          <p:nvPr/>
        </p:nvSpPr>
        <p:spPr>
          <a:xfrm flipH="1">
            <a:off x="3960000" y="4104000"/>
            <a:ext cx="1152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pic>
        <p:nvPicPr>
          <p:cNvPr id="235" name="" descr=""/>
          <p:cNvPicPr/>
          <p:nvPr/>
        </p:nvPicPr>
        <p:blipFill>
          <a:blip r:embed="rId4"/>
          <a:stretch>
            <a:fillRect/>
          </a:stretch>
        </p:blipFill>
        <p:spPr>
          <a:xfrm>
            <a:off x="7271640" y="3672000"/>
            <a:ext cx="792000" cy="704160"/>
          </a:xfrm>
          <a:prstGeom prst="rect">
            <a:avLst/>
          </a:prstGeom>
          <a:ln>
            <a:noFill/>
          </a:ln>
        </p:spPr>
      </p:pic>
      <p:sp>
        <p:nvSpPr>
          <p:cNvPr id="236" name="Line 11"/>
          <p:cNvSpPr/>
          <p:nvPr/>
        </p:nvSpPr>
        <p:spPr>
          <a:xfrm>
            <a:off x="7776000" y="4536000"/>
            <a:ext cx="0" cy="792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237" name="Line 12"/>
          <p:cNvSpPr/>
          <p:nvPr/>
        </p:nvSpPr>
        <p:spPr>
          <a:xfrm flipV="1">
            <a:off x="7632000" y="4536000"/>
            <a:ext cx="0" cy="720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238" name="CustomShape 13"/>
          <p:cNvSpPr/>
          <p:nvPr/>
        </p:nvSpPr>
        <p:spPr>
          <a:xfrm>
            <a:off x="8136000" y="3790080"/>
            <a:ext cx="791640" cy="74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latin typeface="Arial"/>
              </a:rPr>
              <a:t>MySQL Master</a:t>
            </a:r>
            <a:endParaRPr/>
          </a:p>
          <a:p>
            <a:endParaRPr/>
          </a:p>
        </p:txBody>
      </p:sp>
      <p:pic>
        <p:nvPicPr>
          <p:cNvPr id="239" name="" descr=""/>
          <p:cNvPicPr/>
          <p:nvPr/>
        </p:nvPicPr>
        <p:blipFill>
          <a:blip r:embed="rId5"/>
          <a:stretch>
            <a:fillRect/>
          </a:stretch>
        </p:blipFill>
        <p:spPr>
          <a:xfrm>
            <a:off x="7344000" y="5415480"/>
            <a:ext cx="792000" cy="704160"/>
          </a:xfrm>
          <a:prstGeom prst="rect">
            <a:avLst/>
          </a:prstGeom>
          <a:ln>
            <a:noFill/>
          </a:ln>
        </p:spPr>
      </p:pic>
      <p:sp>
        <p:nvSpPr>
          <p:cNvPr id="240" name="CustomShape 14"/>
          <p:cNvSpPr/>
          <p:nvPr/>
        </p:nvSpPr>
        <p:spPr>
          <a:xfrm>
            <a:off x="8208000" y="5518080"/>
            <a:ext cx="791640" cy="74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latin typeface="Arial"/>
              </a:rPr>
              <a:t>MySQL Slave</a:t>
            </a:r>
            <a:endParaRPr/>
          </a:p>
          <a:p>
            <a:endParaRPr/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CustomShape 1"/>
          <p:cNvSpPr/>
          <p:nvPr/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pt-BR" sz="4400">
                <a:latin typeface="Arial"/>
              </a:rPr>
              <a:t>MySQL - Master</a:t>
            </a:r>
            <a:endParaRPr/>
          </a:p>
        </p:txBody>
      </p:sp>
      <p:sp>
        <p:nvSpPr>
          <p:cNvPr id="242" name="CustomShape 2"/>
          <p:cNvSpPr/>
          <p:nvPr/>
        </p:nvSpPr>
        <p:spPr>
          <a:xfrm>
            <a:off x="0" y="0"/>
            <a:ext cx="180360" cy="429840"/>
          </a:xfrm>
          <a:prstGeom prst="rect">
            <a:avLst/>
          </a:prstGeom>
          <a:noFill/>
          <a:ln>
            <a:noFill/>
          </a:ln>
        </p:spPr>
      </p:sp>
      <p:sp>
        <p:nvSpPr>
          <p:cNvPr id="243" name="CustomShape 3"/>
          <p:cNvSpPr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Máquina Virtual 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Sistema operacional CentOS 6.5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16 GB RAM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HD </a:t>
            </a:r>
            <a:endParaRPr/>
          </a:p>
          <a:p>
            <a:pPr lvl="1">
              <a:lnSpc>
                <a:spcPct val="100000"/>
              </a:lnSpc>
              <a:buSzPct val="75000"/>
              <a:buFont typeface="StarSymbol"/>
              <a:buChar char="l"/>
            </a:pPr>
            <a:r>
              <a:rPr lang="pt-BR" sz="2800">
                <a:latin typeface="Arial"/>
              </a:rPr>
              <a:t>Pasta de dados do MySQL – 512 GB</a:t>
            </a:r>
            <a:endParaRPr/>
          </a:p>
          <a:p>
            <a:pPr lvl="1">
              <a:lnSpc>
                <a:spcPct val="100000"/>
              </a:lnSpc>
              <a:buSzPct val="75000"/>
              <a:buFont typeface="StarSymbol"/>
              <a:buChar char="l"/>
            </a:pPr>
            <a:r>
              <a:rPr lang="pt-BR" sz="2800">
                <a:latin typeface="Arial"/>
              </a:rPr>
              <a:t>Armazenamento / Backup – 512 GB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CPU: 8 núcleos 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MySQL 5.5 Enterprise Edition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 </a:t>
            </a:r>
            <a:endParaRPr/>
          </a:p>
        </p:txBody>
      </p:sp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CustomShape 1"/>
          <p:cNvSpPr/>
          <p:nvPr/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pt-BR" sz="4400">
                <a:latin typeface="Arial"/>
              </a:rPr>
              <a:t>MySQL - Slave</a:t>
            </a:r>
            <a:endParaRPr/>
          </a:p>
        </p:txBody>
      </p:sp>
      <p:sp>
        <p:nvSpPr>
          <p:cNvPr id="245" name="CustomShape 2"/>
          <p:cNvSpPr/>
          <p:nvPr/>
        </p:nvSpPr>
        <p:spPr>
          <a:xfrm>
            <a:off x="0" y="0"/>
            <a:ext cx="180360" cy="429840"/>
          </a:xfrm>
          <a:prstGeom prst="rect">
            <a:avLst/>
          </a:prstGeom>
          <a:noFill/>
          <a:ln>
            <a:noFill/>
          </a:ln>
        </p:spPr>
      </p:sp>
      <p:sp>
        <p:nvSpPr>
          <p:cNvPr id="246" name="CustomShape 3"/>
          <p:cNvSpPr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Máquina Virtual 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Sistema operacional CentOS 6.5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8 GB RAM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HD: pasta de dados do MySQL – 512 GB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CPU: 4 núcleos 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MySQL 5.5 Enterprise Edition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 </a:t>
            </a:r>
            <a:endParaRPr/>
          </a:p>
        </p:txBody>
      </p:sp>
    </p:spTree>
  </p:cSld>
  <p:timing>
    <p:tnLst>
      <p:par>
        <p:cTn id="29" dur="indefinite" restart="never" nodeType="tmRoot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pt-BR" sz="4400">
                <a:latin typeface="Arial"/>
              </a:rPr>
              <a:t>Backup – Dados e Arquivos</a:t>
            </a:r>
            <a:endParaRPr/>
          </a:p>
        </p:txBody>
      </p:sp>
      <p:sp>
        <p:nvSpPr>
          <p:cNvPr id="248" name="CustomShape 2"/>
          <p:cNvSpPr/>
          <p:nvPr/>
        </p:nvSpPr>
        <p:spPr>
          <a:xfrm>
            <a:off x="0" y="0"/>
            <a:ext cx="180360" cy="429840"/>
          </a:xfrm>
          <a:prstGeom prst="rect">
            <a:avLst/>
          </a:prstGeom>
          <a:noFill/>
          <a:ln>
            <a:noFill/>
          </a:ln>
        </p:spPr>
      </p:sp>
      <p:sp>
        <p:nvSpPr>
          <p:cNvPr id="249" name="CustomShape 3"/>
          <p:cNvSpPr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Upgrade do Storage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Dados enviados ao Storage</a:t>
            </a:r>
            <a:r>
              <a:rPr lang="pt-BR" sz="3200">
                <a:latin typeface="Arial"/>
              </a:rPr>
              <a:t>	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Redundância lógica entre os banco Master e Slave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Backups</a:t>
            </a:r>
            <a:endParaRPr/>
          </a:p>
          <a:p>
            <a:pPr lvl="1">
              <a:lnSpc>
                <a:spcPct val="100000"/>
              </a:lnSpc>
              <a:buSzPct val="75000"/>
              <a:buFont typeface="StarSymbol"/>
              <a:buChar char="l"/>
            </a:pPr>
            <a:r>
              <a:rPr lang="pt-BR" sz="2800">
                <a:latin typeface="Arial"/>
              </a:rPr>
              <a:t>Binary Log a cada 10 Minutos</a:t>
            </a:r>
            <a:endParaRPr/>
          </a:p>
          <a:p>
            <a:pPr lvl="1">
              <a:lnSpc>
                <a:spcPct val="100000"/>
              </a:lnSpc>
              <a:buSzPct val="75000"/>
              <a:buFont typeface="StarSymbol"/>
              <a:buChar char="l"/>
            </a:pPr>
            <a:r>
              <a:rPr lang="pt-BR" sz="2800">
                <a:latin typeface="Arial"/>
              </a:rPr>
              <a:t>Backup Full de dados sempre às 23:00 h</a:t>
            </a:r>
            <a:endParaRPr/>
          </a:p>
          <a:p>
            <a:pPr lvl="1">
              <a:lnSpc>
                <a:spcPct val="100000"/>
              </a:lnSpc>
              <a:buSzPct val="75000"/>
              <a:buFont typeface="StarSymbol"/>
              <a:buChar char="l"/>
            </a:pPr>
            <a:r>
              <a:rPr lang="pt-BR" sz="2800">
                <a:latin typeface="Arial"/>
              </a:rPr>
              <a:t>Backup Full de arquivos sempre às 23:30 h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MySQL Tools para gerenciamento de backups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 </a:t>
            </a:r>
            <a:endParaRPr/>
          </a:p>
        </p:txBody>
      </p:sp>
    </p:spTree>
  </p:cSld>
  <p:timing>
    <p:tnLst>
      <p:par>
        <p:cTn id="31" dur="indefinite" restart="never" nodeType="tmRoot">
          <p:childTnLst>
            <p:seq>
              <p:cTn id="3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CustomShape 1"/>
          <p:cNvSpPr/>
          <p:nvPr/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pt-BR" sz="4400">
                <a:latin typeface="Arial"/>
              </a:rPr>
              <a:t>Scanners</a:t>
            </a:r>
            <a:endParaRPr/>
          </a:p>
        </p:txBody>
      </p:sp>
      <p:sp>
        <p:nvSpPr>
          <p:cNvPr id="251" name="CustomShape 2"/>
          <p:cNvSpPr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Tipo Mesa / Profissional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Alta resolução para visualização de documentos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Digitalização frente e verso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OCR em português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Compatibilidade com Windows / Linux e MacOS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33" dur="indefinite" restart="never" nodeType="tmRoot">
          <p:childTnLst>
            <p:seq>
              <p:cTn id="3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pt-BR" sz="4400">
                <a:latin typeface="Arial"/>
              </a:rPr>
              <a:t>Simulação de aquisições</a:t>
            </a:r>
            <a:endParaRPr/>
          </a:p>
        </p:txBody>
      </p:sp>
      <p:graphicFrame>
        <p:nvGraphicFramePr>
          <p:cNvPr id="253" name="Table 2"/>
          <p:cNvGraphicFramePr/>
          <p:nvPr/>
        </p:nvGraphicFramePr>
        <p:xfrm>
          <a:off x="492120" y="1877400"/>
          <a:ext cx="8926920" cy="3815640"/>
        </p:xfrm>
        <a:graphic>
          <a:graphicData uri="http://schemas.openxmlformats.org/drawingml/2006/table">
            <a:tbl>
              <a:tblPr/>
              <a:tblGrid>
                <a:gridCol w="987840"/>
                <a:gridCol w="5637960"/>
                <a:gridCol w="2301120"/>
              </a:tblGrid>
              <a:tr h="347760">
                <a:tc>
                  <a:txBody>
                    <a:bodyPr lIns="90000" rIns="90000" tIns="46800" bIns="4680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>
                          <a:latin typeface="Arial"/>
                        </a:rPr>
                        <a:t>Item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>
                          <a:latin typeface="Arial"/>
                        </a:rPr>
                        <a:t>Descrição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>
                          <a:latin typeface="Arial"/>
                        </a:rPr>
                        <a:t>Quantidade</a:t>
                      </a:r>
                      <a:endParaRPr/>
                    </a:p>
                  </a:txBody>
                  <a:tcPr/>
                </a:tc>
              </a:tr>
              <a:tr h="891000">
                <a:tc>
                  <a:txBody>
                    <a:bodyPr lIns="90000" rIns="90000" tIns="46800" bIns="46800"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t-BR">
                          <a:latin typeface="Arial"/>
                        </a:rPr>
                        <a:t>01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t-BR" sz="1400">
                          <a:latin typeface="Arial"/>
                        </a:rPr>
                        <a:t>Servidor Blade Tipo 1 – Perfil Servidor de Aplicação. </a:t>
                      </a:r>
                      <a:r>
                        <a:rPr lang="pt-BR" sz="1400">
                          <a:solidFill>
                            <a:srgbClr val="000000"/>
                          </a:solidFill>
                          <a:latin typeface="Arial"/>
                          <a:ea typeface="Droid Sans Fallback"/>
                        </a:rPr>
                        <a:t>Equipada no mínimo com 02 (dois) processadores de 14 (quatorze) núcleos físicos em única pastilha ou superior, com no mínimo 2 GHz por núcleo, cache mínima de 35MB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>
                          <a:latin typeface="Arial"/>
                        </a:rPr>
                        <a:t>02</a:t>
                      </a:r>
                      <a:endParaRPr/>
                    </a:p>
                  </a:txBody>
                  <a:tcPr/>
                </a:tc>
              </a:tr>
              <a:tr h="1690200">
                <a:tc>
                  <a:txBody>
                    <a:bodyPr lIns="90000" rIns="90000" tIns="46800" bIns="46800"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t-BR">
                          <a:latin typeface="Arial"/>
                        </a:rPr>
                        <a:t>02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t-BR" sz="1400">
                          <a:latin typeface="Arial"/>
                        </a:rPr>
                        <a:t>Kit de Memoria 16GB para Servidor Blade HP BL460c Gen9</a:t>
                      </a:r>
                      <a:endParaRPr/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t-BR" sz="1400">
                          <a:latin typeface="Arial"/>
                        </a:rPr>
                        <a:t>a. Suporte a tecnologia de proteção de memória “ECC” ou “Advanced ECC”; </a:t>
                      </a:r>
                      <a:endParaRPr/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t-BR" sz="1400">
                          <a:latin typeface="Arial"/>
                        </a:rPr>
                        <a:t>b. Memória instalada de 128GB (4x32GB) no padrão DDR-4 de 2133MHz ou superior; </a:t>
                      </a:r>
                      <a:endParaRPr/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t-BR" sz="1400">
                          <a:latin typeface="Arial"/>
                        </a:rPr>
                        <a:t>c. Suportar expansão mínima até 1TB no padrão DDR-4 de 2133MHz  ou superior; </a:t>
                      </a:r>
                      <a:endParaRPr/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>
                          <a:latin typeface="Arial"/>
                        </a:rPr>
                        <a:t>04</a:t>
                      </a:r>
                      <a:endParaRPr/>
                    </a:p>
                  </a:txBody>
                  <a:tcPr/>
                </a:tc>
              </a:tr>
              <a:tr h="491400">
                <a:tc>
                  <a:txBody>
                    <a:bodyPr lIns="90000" rIns="90000" tIns="46800" bIns="46800"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t-BR">
                          <a:latin typeface="Arial"/>
                        </a:rPr>
                        <a:t>03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t-BR" sz="1400">
                          <a:latin typeface="Arial"/>
                        </a:rPr>
                        <a:t>Kit de Memoria 16GB para Servidor Blade HP BL460c Gen8 para dar suporte ao Failover virtual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>
                          <a:latin typeface="Arial"/>
                        </a:rPr>
                        <a:t>04</a:t>
                      </a:r>
                      <a:endParaRPr/>
                    </a:p>
                  </a:txBody>
                  <a:tcPr/>
                </a:tc>
              </a:tr>
              <a:tr h="347760">
                <a:tc>
                  <a:txBody>
                    <a:bodyPr lIns="90000" rIns="90000" tIns="46800" bIns="46800"/>
                    <a:p>
                      <a:r>
                        <a:rPr lang="pt-BR">
                          <a:latin typeface="Arial"/>
                        </a:rPr>
                        <a:t>04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r>
                        <a:rPr lang="pt-BR" sz="1400">
                          <a:latin typeface="Arial"/>
                        </a:rPr>
                        <a:t>1TB de espaço para os Hds virtuais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>
                          <a:latin typeface="Arial"/>
                        </a:rPr>
                        <a:t>04</a:t>
                      </a:r>
                      <a:endParaRPr/>
                    </a:p>
                  </a:txBody>
                  <a:tcPr/>
                </a:tc>
              </a:tr>
              <a:tr h="347760">
                <a:tc>
                  <a:txBody>
                    <a:bodyPr lIns="90000" rIns="90000" tIns="46800" bIns="46800"/>
                    <a:p>
                      <a:r>
                        <a:rPr lang="pt-BR">
                          <a:latin typeface="Arial"/>
                        </a:rPr>
                        <a:t>05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Arial"/>
                          <a:ea typeface="Droid Sans Fallback"/>
                        </a:rPr>
                        <a:t>Disco Padrão SAS 4TB 7.2K RPM para Storage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>
                          <a:latin typeface="Arial"/>
                        </a:rPr>
                        <a:t>02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timing>
    <p:tnLst>
      <p:par>
        <p:cTn id="35" dur="indefinite" restart="never" nodeType="tmRoot">
          <p:childTnLst>
            <p:seq>
              <p:cTn id="3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stomShape 1"/>
          <p:cNvSpPr/>
          <p:nvPr/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pt-BR" sz="4400">
                <a:latin typeface="Arial"/>
              </a:rPr>
              <a:t>Arquitetura Planejada</a:t>
            </a:r>
            <a:r>
              <a:rPr lang="pt-BR" sz="4400">
                <a:latin typeface="Arial"/>
              </a:rPr>
              <a:t>	</a:t>
            </a:r>
            <a:endParaRPr/>
          </a:p>
        </p:txBody>
      </p:sp>
      <p:sp>
        <p:nvSpPr>
          <p:cNvPr id="75" name="CustomShape 2"/>
          <p:cNvSpPr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11 Servidores virtuais</a:t>
            </a:r>
            <a:endParaRPr/>
          </a:p>
          <a:p>
            <a:pPr lvl="1">
              <a:lnSpc>
                <a:spcPct val="100000"/>
              </a:lnSpc>
              <a:buSzPct val="75000"/>
              <a:buFont typeface="StarSymbol"/>
              <a:buChar char="l"/>
            </a:pPr>
            <a:r>
              <a:rPr lang="pt-BR" sz="2800">
                <a:latin typeface="Arial"/>
              </a:rPr>
              <a:t>(1) Balanceador de carga aplicação.</a:t>
            </a:r>
            <a:endParaRPr/>
          </a:p>
          <a:p>
            <a:pPr lvl="1">
              <a:lnSpc>
                <a:spcPct val="100000"/>
              </a:lnSpc>
              <a:buSzPct val="75000"/>
              <a:buFont typeface="StarSymbol"/>
              <a:buChar char="l"/>
            </a:pPr>
            <a:r>
              <a:rPr lang="pt-BR" sz="2800">
                <a:latin typeface="Arial"/>
              </a:rPr>
              <a:t>(4) Sistema SEI.</a:t>
            </a:r>
            <a:endParaRPr/>
          </a:p>
          <a:p>
            <a:pPr lvl="1">
              <a:lnSpc>
                <a:spcPct val="100000"/>
              </a:lnSpc>
              <a:buSzPct val="75000"/>
              <a:buFont typeface="StarSymbol"/>
              <a:buChar char="l"/>
            </a:pPr>
            <a:r>
              <a:rPr lang="pt-BR" sz="2800">
                <a:latin typeface="Arial"/>
              </a:rPr>
              <a:t>(1) Sistema SIP.</a:t>
            </a:r>
            <a:endParaRPr/>
          </a:p>
          <a:p>
            <a:pPr lvl="1">
              <a:lnSpc>
                <a:spcPct val="100000"/>
              </a:lnSpc>
              <a:buSzPct val="75000"/>
              <a:buFont typeface="StarSymbol"/>
              <a:buChar char="l"/>
            </a:pPr>
            <a:r>
              <a:rPr lang="pt-BR" sz="2800">
                <a:latin typeface="Arial"/>
              </a:rPr>
              <a:t>(1) Conversor de arquivos OpenOffice em PDF.</a:t>
            </a:r>
            <a:endParaRPr/>
          </a:p>
          <a:p>
            <a:pPr lvl="1">
              <a:lnSpc>
                <a:spcPct val="100000"/>
              </a:lnSpc>
              <a:buSzPct val="75000"/>
              <a:buFont typeface="StarSymbol"/>
              <a:buChar char="l"/>
            </a:pPr>
            <a:r>
              <a:rPr lang="pt-BR" sz="2800">
                <a:latin typeface="Arial"/>
              </a:rPr>
              <a:t>(1) Servidor de indexação de conteúdo (busca).</a:t>
            </a:r>
            <a:endParaRPr/>
          </a:p>
          <a:p>
            <a:pPr lvl="1">
              <a:lnSpc>
                <a:spcPct val="100000"/>
              </a:lnSpc>
              <a:buSzPct val="75000"/>
              <a:buFont typeface="StarSymbol"/>
              <a:buChar char="l"/>
            </a:pPr>
            <a:r>
              <a:rPr lang="pt-BR" sz="2800">
                <a:latin typeface="Arial"/>
              </a:rPr>
              <a:t>(1) Servidor de arquivos.</a:t>
            </a:r>
            <a:endParaRPr/>
          </a:p>
          <a:p>
            <a:pPr lvl="1">
              <a:lnSpc>
                <a:spcPct val="100000"/>
              </a:lnSpc>
              <a:buSzPct val="75000"/>
              <a:buFont typeface="StarSymbol"/>
              <a:buChar char="l"/>
            </a:pPr>
            <a:r>
              <a:rPr lang="pt-BR" sz="2800">
                <a:latin typeface="Arial"/>
              </a:rPr>
              <a:t>(2) Banco de dados e segurança da inforamação (Master / Slave)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1 Storage (Upgrade do Storage atual)</a:t>
            </a:r>
            <a:endParaRPr/>
          </a:p>
          <a:p>
            <a:pPr lvl="1">
              <a:lnSpc>
                <a:spcPct val="100000"/>
              </a:lnSpc>
              <a:buSzPct val="75000"/>
              <a:buFont typeface="StarSymbol"/>
              <a:buChar char="l"/>
            </a:pPr>
            <a:r>
              <a:rPr lang="pt-BR" sz="2800">
                <a:latin typeface="Arial"/>
              </a:rPr>
              <a:t>Segurança dos dados armazenados pelo sistema (replicação).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Cluster FailOver </a:t>
            </a:r>
            <a:endParaRPr/>
          </a:p>
          <a:p>
            <a:pPr lvl="1">
              <a:lnSpc>
                <a:spcPct val="100000"/>
              </a:lnSpc>
              <a:buSzPct val="75000"/>
              <a:buFont typeface="StarSymbol"/>
              <a:buChar char="l"/>
            </a:pPr>
            <a:r>
              <a:rPr lang="pt-BR" sz="2800">
                <a:latin typeface="Arial"/>
              </a:rPr>
              <a:t>Virtual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 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7560000" y="1332000"/>
            <a:ext cx="1367640" cy="575964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</p:sp>
      <p:sp>
        <p:nvSpPr>
          <p:cNvPr id="77" name="CustomShape 2"/>
          <p:cNvSpPr/>
          <p:nvPr/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pt-BR" sz="4400">
                <a:latin typeface="Arial"/>
              </a:rPr>
              <a:t>Balanceador de carga</a:t>
            </a:r>
            <a:endParaRPr/>
          </a:p>
        </p:txBody>
      </p:sp>
      <p:pic>
        <p:nvPicPr>
          <p:cNvPr id="78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1944000" y="1402200"/>
            <a:ext cx="1367640" cy="1007640"/>
          </a:xfrm>
          <a:prstGeom prst="rect">
            <a:avLst/>
          </a:prstGeom>
          <a:ln>
            <a:noFill/>
          </a:ln>
        </p:spPr>
      </p:pic>
      <p:pic>
        <p:nvPicPr>
          <p:cNvPr id="79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1296000" y="2647080"/>
            <a:ext cx="1031760" cy="791640"/>
          </a:xfrm>
          <a:prstGeom prst="rect">
            <a:avLst/>
          </a:prstGeom>
          <a:ln>
            <a:noFill/>
          </a:ln>
        </p:spPr>
      </p:pic>
      <p:pic>
        <p:nvPicPr>
          <p:cNvPr id="80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96000" y="3799080"/>
            <a:ext cx="1367640" cy="1007640"/>
          </a:xfrm>
          <a:prstGeom prst="rect">
            <a:avLst/>
          </a:prstGeom>
          <a:ln>
            <a:noFill/>
          </a:ln>
        </p:spPr>
      </p:pic>
      <p:pic>
        <p:nvPicPr>
          <p:cNvPr id="81" name="" descr=""/>
          <p:cNvPicPr/>
          <p:nvPr/>
        </p:nvPicPr>
        <p:blipFill>
          <a:blip r:embed="rId4"/>
          <a:stretch>
            <a:fillRect/>
          </a:stretch>
        </p:blipFill>
        <p:spPr>
          <a:xfrm>
            <a:off x="2520000" y="6103080"/>
            <a:ext cx="1367640" cy="1007640"/>
          </a:xfrm>
          <a:prstGeom prst="rect">
            <a:avLst/>
          </a:prstGeom>
          <a:ln>
            <a:noFill/>
          </a:ln>
        </p:spPr>
      </p:pic>
      <p:pic>
        <p:nvPicPr>
          <p:cNvPr id="82" name="" descr=""/>
          <p:cNvPicPr/>
          <p:nvPr/>
        </p:nvPicPr>
        <p:blipFill>
          <a:blip r:embed="rId5"/>
          <a:stretch>
            <a:fillRect/>
          </a:stretch>
        </p:blipFill>
        <p:spPr>
          <a:xfrm>
            <a:off x="1415880" y="5311080"/>
            <a:ext cx="1031760" cy="791640"/>
          </a:xfrm>
          <a:prstGeom prst="rect">
            <a:avLst/>
          </a:prstGeom>
          <a:ln>
            <a:noFill/>
          </a:ln>
        </p:spPr>
      </p:pic>
      <p:pic>
        <p:nvPicPr>
          <p:cNvPr id="83" name="" descr=""/>
          <p:cNvPicPr/>
          <p:nvPr/>
        </p:nvPicPr>
        <p:blipFill>
          <a:blip r:embed="rId6"/>
          <a:stretch>
            <a:fillRect/>
          </a:stretch>
        </p:blipFill>
        <p:spPr>
          <a:xfrm>
            <a:off x="4968000" y="3096720"/>
            <a:ext cx="770760" cy="1566000"/>
          </a:xfrm>
          <a:prstGeom prst="rect">
            <a:avLst/>
          </a:prstGeom>
          <a:ln>
            <a:noFill/>
          </a:ln>
        </p:spPr>
      </p:pic>
      <p:sp>
        <p:nvSpPr>
          <p:cNvPr id="84" name="Line 3"/>
          <p:cNvSpPr/>
          <p:nvPr/>
        </p:nvSpPr>
        <p:spPr>
          <a:xfrm>
            <a:off x="3456000" y="2520000"/>
            <a:ext cx="1296000" cy="84708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85" name="Line 4"/>
          <p:cNvSpPr/>
          <p:nvPr/>
        </p:nvSpPr>
        <p:spPr>
          <a:xfrm>
            <a:off x="2328120" y="3024000"/>
            <a:ext cx="2423880" cy="63108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86" name="Line 5"/>
          <p:cNvSpPr/>
          <p:nvPr/>
        </p:nvSpPr>
        <p:spPr>
          <a:xfrm flipV="1">
            <a:off x="2736000" y="3943080"/>
            <a:ext cx="2016000" cy="37692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87" name="Line 6"/>
          <p:cNvSpPr/>
          <p:nvPr/>
        </p:nvSpPr>
        <p:spPr>
          <a:xfrm flipV="1">
            <a:off x="2520000" y="4320000"/>
            <a:ext cx="2160000" cy="142308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88" name="Line 7"/>
          <p:cNvSpPr/>
          <p:nvPr/>
        </p:nvSpPr>
        <p:spPr>
          <a:xfrm flipV="1">
            <a:off x="3384000" y="4752000"/>
            <a:ext cx="1296000" cy="135108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89" name="CustomShape 8"/>
          <p:cNvSpPr/>
          <p:nvPr/>
        </p:nvSpPr>
        <p:spPr>
          <a:xfrm>
            <a:off x="4772880" y="4663080"/>
            <a:ext cx="1490760" cy="545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latin typeface="Arial"/>
              </a:rPr>
              <a:t>Balanceador</a:t>
            </a:r>
            <a:endParaRPr/>
          </a:p>
          <a:p>
            <a:endParaRPr/>
          </a:p>
        </p:txBody>
      </p:sp>
      <p:pic>
        <p:nvPicPr>
          <p:cNvPr id="90" name="" descr=""/>
          <p:cNvPicPr/>
          <p:nvPr/>
        </p:nvPicPr>
        <p:blipFill>
          <a:blip r:embed="rId7"/>
          <a:stretch>
            <a:fillRect/>
          </a:stretch>
        </p:blipFill>
        <p:spPr>
          <a:xfrm>
            <a:off x="7956000" y="1548000"/>
            <a:ext cx="431640" cy="846000"/>
          </a:xfrm>
          <a:prstGeom prst="rect">
            <a:avLst/>
          </a:prstGeom>
          <a:ln>
            <a:noFill/>
          </a:ln>
        </p:spPr>
      </p:pic>
      <p:pic>
        <p:nvPicPr>
          <p:cNvPr id="91" name="" descr=""/>
          <p:cNvPicPr/>
          <p:nvPr/>
        </p:nvPicPr>
        <p:blipFill>
          <a:blip r:embed="rId8"/>
          <a:stretch>
            <a:fillRect/>
          </a:stretch>
        </p:blipFill>
        <p:spPr>
          <a:xfrm>
            <a:off x="7992000" y="5652720"/>
            <a:ext cx="431640" cy="846000"/>
          </a:xfrm>
          <a:prstGeom prst="rect">
            <a:avLst/>
          </a:prstGeom>
          <a:ln>
            <a:noFill/>
          </a:ln>
        </p:spPr>
      </p:pic>
      <p:pic>
        <p:nvPicPr>
          <p:cNvPr id="92" name="" descr=""/>
          <p:cNvPicPr/>
          <p:nvPr/>
        </p:nvPicPr>
        <p:blipFill>
          <a:blip r:embed="rId9"/>
          <a:stretch>
            <a:fillRect/>
          </a:stretch>
        </p:blipFill>
        <p:spPr>
          <a:xfrm>
            <a:off x="7992000" y="4284720"/>
            <a:ext cx="431640" cy="846000"/>
          </a:xfrm>
          <a:prstGeom prst="rect">
            <a:avLst/>
          </a:prstGeom>
          <a:ln>
            <a:noFill/>
          </a:ln>
        </p:spPr>
      </p:pic>
      <p:pic>
        <p:nvPicPr>
          <p:cNvPr id="93" name="" descr=""/>
          <p:cNvPicPr/>
          <p:nvPr/>
        </p:nvPicPr>
        <p:blipFill>
          <a:blip r:embed="rId10"/>
          <a:stretch>
            <a:fillRect/>
          </a:stretch>
        </p:blipFill>
        <p:spPr>
          <a:xfrm>
            <a:off x="7992000" y="2827080"/>
            <a:ext cx="431640" cy="846000"/>
          </a:xfrm>
          <a:prstGeom prst="rect">
            <a:avLst/>
          </a:prstGeom>
          <a:ln>
            <a:noFill/>
          </a:ln>
        </p:spPr>
      </p:pic>
      <p:sp>
        <p:nvSpPr>
          <p:cNvPr id="94" name="Line 9"/>
          <p:cNvSpPr/>
          <p:nvPr/>
        </p:nvSpPr>
        <p:spPr>
          <a:xfrm flipV="1">
            <a:off x="5904000" y="2016000"/>
            <a:ext cx="1872000" cy="1440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95" name="Line 10"/>
          <p:cNvSpPr/>
          <p:nvPr/>
        </p:nvSpPr>
        <p:spPr>
          <a:xfrm flipV="1">
            <a:off x="5904000" y="3168000"/>
            <a:ext cx="1944000" cy="63108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96" name="Line 11"/>
          <p:cNvSpPr/>
          <p:nvPr/>
        </p:nvSpPr>
        <p:spPr>
          <a:xfrm>
            <a:off x="5904000" y="4159080"/>
            <a:ext cx="1944000" cy="52092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97" name="Line 12"/>
          <p:cNvSpPr/>
          <p:nvPr/>
        </p:nvSpPr>
        <p:spPr>
          <a:xfrm>
            <a:off x="5976000" y="4536000"/>
            <a:ext cx="1944000" cy="113508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98" name="CustomShape 13"/>
          <p:cNvSpPr/>
          <p:nvPr/>
        </p:nvSpPr>
        <p:spPr>
          <a:xfrm>
            <a:off x="7812000" y="6463080"/>
            <a:ext cx="863640" cy="345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500">
                <a:latin typeface="Arial"/>
              </a:rPr>
              <a:t>Sei - 4</a:t>
            </a:r>
            <a:endParaRPr/>
          </a:p>
        </p:txBody>
      </p:sp>
      <p:sp>
        <p:nvSpPr>
          <p:cNvPr id="99" name="CustomShape 14"/>
          <p:cNvSpPr/>
          <p:nvPr/>
        </p:nvSpPr>
        <p:spPr>
          <a:xfrm>
            <a:off x="7812000" y="5144760"/>
            <a:ext cx="863640" cy="318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600">
                <a:latin typeface="Arial"/>
              </a:rPr>
              <a:t>Sei - 3</a:t>
            </a:r>
            <a:endParaRPr/>
          </a:p>
        </p:txBody>
      </p:sp>
      <p:sp>
        <p:nvSpPr>
          <p:cNvPr id="100" name="CustomShape 15"/>
          <p:cNvSpPr/>
          <p:nvPr/>
        </p:nvSpPr>
        <p:spPr>
          <a:xfrm>
            <a:off x="7812000" y="3691080"/>
            <a:ext cx="863640" cy="318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600">
                <a:latin typeface="Arial"/>
              </a:rPr>
              <a:t>Sei - 2</a:t>
            </a:r>
            <a:endParaRPr/>
          </a:p>
        </p:txBody>
      </p:sp>
      <p:sp>
        <p:nvSpPr>
          <p:cNvPr id="101" name="CustomShape 16"/>
          <p:cNvSpPr/>
          <p:nvPr/>
        </p:nvSpPr>
        <p:spPr>
          <a:xfrm>
            <a:off x="7776000" y="2381040"/>
            <a:ext cx="863640" cy="318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600">
                <a:latin typeface="Arial"/>
              </a:rPr>
              <a:t>Sei - 1</a:t>
            </a:r>
            <a:endParaRPr/>
          </a:p>
        </p:txBody>
      </p:sp>
      <p:sp>
        <p:nvSpPr>
          <p:cNvPr id="102" name="CustomShape 17"/>
          <p:cNvSpPr/>
          <p:nvPr/>
        </p:nvSpPr>
        <p:spPr>
          <a:xfrm>
            <a:off x="2232000" y="2328120"/>
            <a:ext cx="863640" cy="289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latin typeface="Arial"/>
              </a:rPr>
              <a:t>Reitoria</a:t>
            </a:r>
            <a:endParaRPr/>
          </a:p>
        </p:txBody>
      </p:sp>
      <p:sp>
        <p:nvSpPr>
          <p:cNvPr id="103" name="CustomShape 18"/>
          <p:cNvSpPr/>
          <p:nvPr/>
        </p:nvSpPr>
        <p:spPr>
          <a:xfrm>
            <a:off x="2592000" y="7053840"/>
            <a:ext cx="1511640" cy="289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latin typeface="Arial"/>
              </a:rPr>
              <a:t>Usuário externo</a:t>
            </a:r>
            <a:endParaRPr/>
          </a:p>
        </p:txBody>
      </p:sp>
      <p:sp>
        <p:nvSpPr>
          <p:cNvPr id="104" name="CustomShape 19"/>
          <p:cNvSpPr/>
          <p:nvPr/>
        </p:nvSpPr>
        <p:spPr>
          <a:xfrm>
            <a:off x="1368000" y="3364920"/>
            <a:ext cx="1007640" cy="289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latin typeface="Arial"/>
              </a:rPr>
              <a:t>Camocim</a:t>
            </a:r>
            <a:endParaRPr/>
          </a:p>
        </p:txBody>
      </p:sp>
      <p:sp>
        <p:nvSpPr>
          <p:cNvPr id="105" name="CustomShape 20"/>
          <p:cNvSpPr/>
          <p:nvPr/>
        </p:nvSpPr>
        <p:spPr>
          <a:xfrm>
            <a:off x="1620000" y="6028920"/>
            <a:ext cx="647640" cy="289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latin typeface="Arial"/>
              </a:rPr>
              <a:t>Crato</a:t>
            </a:r>
            <a:endParaRPr/>
          </a:p>
        </p:txBody>
      </p:sp>
      <p:sp>
        <p:nvSpPr>
          <p:cNvPr id="106" name="CustomShape 21"/>
          <p:cNvSpPr/>
          <p:nvPr/>
        </p:nvSpPr>
        <p:spPr>
          <a:xfrm>
            <a:off x="1872000" y="4591080"/>
            <a:ext cx="359640" cy="376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2000">
                <a:latin typeface="Arial"/>
              </a:rPr>
              <a:t>…</a:t>
            </a:r>
            <a:endParaRPr/>
          </a:p>
        </p:txBody>
      </p:sp>
      <p:sp>
        <p:nvSpPr>
          <p:cNvPr id="107" name="Line 22"/>
          <p:cNvSpPr/>
          <p:nvPr/>
        </p:nvSpPr>
        <p:spPr>
          <a:xfrm flipH="1">
            <a:off x="5904000" y="2160000"/>
            <a:ext cx="1872000" cy="1440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108" name="Line 23"/>
          <p:cNvSpPr/>
          <p:nvPr/>
        </p:nvSpPr>
        <p:spPr>
          <a:xfrm flipH="1" flipV="1">
            <a:off x="3384000" y="2592000"/>
            <a:ext cx="1296000" cy="864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109" name="Line 24"/>
          <p:cNvSpPr/>
          <p:nvPr/>
        </p:nvSpPr>
        <p:spPr>
          <a:xfrm flipH="1" flipV="1">
            <a:off x="2328120" y="3162240"/>
            <a:ext cx="2279880" cy="58176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110" name="Line 25"/>
          <p:cNvSpPr/>
          <p:nvPr/>
        </p:nvSpPr>
        <p:spPr>
          <a:xfrm flipH="1">
            <a:off x="5903280" y="3312000"/>
            <a:ext cx="1872720" cy="59004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111" name="Line 26"/>
          <p:cNvSpPr/>
          <p:nvPr/>
        </p:nvSpPr>
        <p:spPr>
          <a:xfrm flipH="1" flipV="1">
            <a:off x="5832000" y="4259520"/>
            <a:ext cx="1872000" cy="49248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112" name="Line 27"/>
          <p:cNvSpPr/>
          <p:nvPr/>
        </p:nvSpPr>
        <p:spPr>
          <a:xfrm flipH="1">
            <a:off x="2736000" y="4104000"/>
            <a:ext cx="1872000" cy="360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113" name="Line 28"/>
          <p:cNvSpPr/>
          <p:nvPr/>
        </p:nvSpPr>
        <p:spPr>
          <a:xfrm flipH="1">
            <a:off x="2520000" y="4464000"/>
            <a:ext cx="2160000" cy="1440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114" name="Line 29"/>
          <p:cNvSpPr/>
          <p:nvPr/>
        </p:nvSpPr>
        <p:spPr>
          <a:xfrm flipH="1">
            <a:off x="3672000" y="4968000"/>
            <a:ext cx="936000" cy="1008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115" name="Line 30"/>
          <p:cNvSpPr/>
          <p:nvPr/>
        </p:nvSpPr>
        <p:spPr>
          <a:xfrm flipH="1" flipV="1">
            <a:off x="5904000" y="4680000"/>
            <a:ext cx="1872000" cy="1080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pt-BR" sz="4400">
                <a:latin typeface="Arial"/>
              </a:rPr>
              <a:t>Balanceador de carga</a:t>
            </a:r>
            <a:endParaRPr/>
          </a:p>
        </p:txBody>
      </p:sp>
      <p:sp>
        <p:nvSpPr>
          <p:cNvPr id="117" name="CustomShape 2"/>
          <p:cNvSpPr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Máquina Virtual 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Sistema operacional CentOS 6.5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8 GB RAM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HD 40 GB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CPU: 1 Núcleo 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Software balanceador Apache 2.2.15  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 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pt-BR" sz="4400">
                <a:latin typeface="Arial"/>
              </a:rPr>
              <a:t>SIP – Sistema de Permissões</a:t>
            </a:r>
            <a:endParaRPr/>
          </a:p>
        </p:txBody>
      </p:sp>
      <p:pic>
        <p:nvPicPr>
          <p:cNvPr id="119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1296000" y="2088000"/>
            <a:ext cx="1367640" cy="1007640"/>
          </a:xfrm>
          <a:prstGeom prst="rect">
            <a:avLst/>
          </a:prstGeom>
          <a:ln>
            <a:noFill/>
          </a:ln>
        </p:spPr>
      </p:pic>
      <p:pic>
        <p:nvPicPr>
          <p:cNvPr id="120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3456000" y="3528000"/>
            <a:ext cx="647640" cy="1321920"/>
          </a:xfrm>
          <a:prstGeom prst="rect">
            <a:avLst/>
          </a:prstGeom>
          <a:ln>
            <a:noFill/>
          </a:ln>
        </p:spPr>
      </p:pic>
      <p:sp>
        <p:nvSpPr>
          <p:cNvPr id="121" name="Line 2"/>
          <p:cNvSpPr/>
          <p:nvPr/>
        </p:nvSpPr>
        <p:spPr>
          <a:xfrm>
            <a:off x="2160000" y="3168000"/>
            <a:ext cx="1152000" cy="648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pic>
        <p:nvPicPr>
          <p:cNvPr id="122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5688000" y="3689640"/>
            <a:ext cx="431640" cy="846000"/>
          </a:xfrm>
          <a:prstGeom prst="rect">
            <a:avLst/>
          </a:prstGeom>
          <a:ln>
            <a:noFill/>
          </a:ln>
        </p:spPr>
      </p:pic>
      <p:sp>
        <p:nvSpPr>
          <p:cNvPr id="123" name="Line 3"/>
          <p:cNvSpPr/>
          <p:nvPr/>
        </p:nvSpPr>
        <p:spPr>
          <a:xfrm>
            <a:off x="4320000" y="4032000"/>
            <a:ext cx="1224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124" name="CustomShape 4"/>
          <p:cNvSpPr/>
          <p:nvPr/>
        </p:nvSpPr>
        <p:spPr>
          <a:xfrm>
            <a:off x="3188880" y="4824000"/>
            <a:ext cx="1202760" cy="545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latin typeface="Arial"/>
              </a:rPr>
              <a:t>Balanceador</a:t>
            </a:r>
            <a:endParaRPr/>
          </a:p>
          <a:p>
            <a:endParaRPr/>
          </a:p>
        </p:txBody>
      </p:sp>
      <p:sp>
        <p:nvSpPr>
          <p:cNvPr id="125" name="CustomShape 5"/>
          <p:cNvSpPr/>
          <p:nvPr/>
        </p:nvSpPr>
        <p:spPr>
          <a:xfrm>
            <a:off x="0" y="0"/>
            <a:ext cx="180360" cy="429840"/>
          </a:xfrm>
          <a:prstGeom prst="rect">
            <a:avLst/>
          </a:prstGeom>
          <a:noFill/>
          <a:ln>
            <a:noFill/>
          </a:ln>
        </p:spPr>
      </p:sp>
      <p:sp>
        <p:nvSpPr>
          <p:cNvPr id="126" name="CustomShape 6"/>
          <p:cNvSpPr/>
          <p:nvPr/>
        </p:nvSpPr>
        <p:spPr>
          <a:xfrm>
            <a:off x="1368000" y="3021840"/>
            <a:ext cx="863640" cy="289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latin typeface="Arial"/>
              </a:rPr>
              <a:t>Campus</a:t>
            </a:r>
            <a:endParaRPr/>
          </a:p>
        </p:txBody>
      </p:sp>
      <p:sp>
        <p:nvSpPr>
          <p:cNvPr id="127" name="CustomShape 7"/>
          <p:cNvSpPr/>
          <p:nvPr/>
        </p:nvSpPr>
        <p:spPr>
          <a:xfrm>
            <a:off x="5688000" y="4536000"/>
            <a:ext cx="503640" cy="545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latin typeface="Arial"/>
              </a:rPr>
              <a:t>SEI</a:t>
            </a:r>
            <a:endParaRPr/>
          </a:p>
          <a:p>
            <a:endParaRPr/>
          </a:p>
        </p:txBody>
      </p:sp>
      <p:pic>
        <p:nvPicPr>
          <p:cNvPr id="128" name="" descr=""/>
          <p:cNvPicPr/>
          <p:nvPr/>
        </p:nvPicPr>
        <p:blipFill>
          <a:blip r:embed="rId4"/>
          <a:stretch>
            <a:fillRect/>
          </a:stretch>
        </p:blipFill>
        <p:spPr>
          <a:xfrm>
            <a:off x="7560000" y="3719520"/>
            <a:ext cx="431640" cy="846000"/>
          </a:xfrm>
          <a:prstGeom prst="rect">
            <a:avLst/>
          </a:prstGeom>
          <a:ln>
            <a:noFill/>
          </a:ln>
        </p:spPr>
      </p:pic>
      <p:sp>
        <p:nvSpPr>
          <p:cNvPr id="129" name="CustomShape 8"/>
          <p:cNvSpPr/>
          <p:nvPr/>
        </p:nvSpPr>
        <p:spPr>
          <a:xfrm>
            <a:off x="7560000" y="4565880"/>
            <a:ext cx="503640" cy="545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latin typeface="Arial"/>
              </a:rPr>
              <a:t>SIP</a:t>
            </a:r>
            <a:endParaRPr/>
          </a:p>
          <a:p>
            <a:endParaRPr/>
          </a:p>
        </p:txBody>
      </p:sp>
      <p:sp>
        <p:nvSpPr>
          <p:cNvPr id="130" name="Line 9"/>
          <p:cNvSpPr/>
          <p:nvPr/>
        </p:nvSpPr>
        <p:spPr>
          <a:xfrm>
            <a:off x="6264000" y="4032000"/>
            <a:ext cx="1224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131" name="Line 10"/>
          <p:cNvSpPr/>
          <p:nvPr/>
        </p:nvSpPr>
        <p:spPr>
          <a:xfrm flipH="1">
            <a:off x="6264000" y="4320000"/>
            <a:ext cx="1152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132" name="Line 11"/>
          <p:cNvSpPr/>
          <p:nvPr/>
        </p:nvSpPr>
        <p:spPr>
          <a:xfrm flipH="1" flipV="1">
            <a:off x="2016000" y="3312000"/>
            <a:ext cx="1152000" cy="648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133" name="Line 12"/>
          <p:cNvSpPr/>
          <p:nvPr/>
        </p:nvSpPr>
        <p:spPr>
          <a:xfrm flipH="1">
            <a:off x="4320000" y="4320000"/>
            <a:ext cx="1152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pt-BR" sz="4400">
                <a:latin typeface="Arial"/>
              </a:rPr>
              <a:t>SIP – Sistema de Permissões</a:t>
            </a:r>
            <a:endParaRPr/>
          </a:p>
        </p:txBody>
      </p:sp>
      <p:sp>
        <p:nvSpPr>
          <p:cNvPr id="135" name="CustomShape 2"/>
          <p:cNvSpPr/>
          <p:nvPr/>
        </p:nvSpPr>
        <p:spPr>
          <a:xfrm>
            <a:off x="0" y="0"/>
            <a:ext cx="180360" cy="429840"/>
          </a:xfrm>
          <a:prstGeom prst="rect">
            <a:avLst/>
          </a:prstGeom>
          <a:noFill/>
          <a:ln>
            <a:noFill/>
          </a:ln>
        </p:spPr>
      </p:sp>
      <p:sp>
        <p:nvSpPr>
          <p:cNvPr id="136" name="CustomShape 3"/>
          <p:cNvSpPr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Máquina Virtual 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Sistema operacional CentOS 6.5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8 GB RAM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HD 40 GB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CPU: 2 Núcleo 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Apache 2.2.15 / PHP 5.3.3 / Sistema SIP 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 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pt-BR" sz="4400">
                <a:latin typeface="Arial"/>
              </a:rPr>
              <a:t>Servidor de arquivos</a:t>
            </a:r>
            <a:endParaRPr/>
          </a:p>
        </p:txBody>
      </p:sp>
      <p:pic>
        <p:nvPicPr>
          <p:cNvPr id="138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1295640" y="2088000"/>
            <a:ext cx="1367640" cy="1007640"/>
          </a:xfrm>
          <a:prstGeom prst="rect">
            <a:avLst/>
          </a:prstGeom>
          <a:ln>
            <a:noFill/>
          </a:ln>
        </p:spPr>
      </p:pic>
      <p:pic>
        <p:nvPicPr>
          <p:cNvPr id="139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3455640" y="3528000"/>
            <a:ext cx="647640" cy="1321920"/>
          </a:xfrm>
          <a:prstGeom prst="rect">
            <a:avLst/>
          </a:prstGeom>
          <a:ln>
            <a:noFill/>
          </a:ln>
        </p:spPr>
      </p:pic>
      <p:sp>
        <p:nvSpPr>
          <p:cNvPr id="140" name="Line 2"/>
          <p:cNvSpPr/>
          <p:nvPr/>
        </p:nvSpPr>
        <p:spPr>
          <a:xfrm>
            <a:off x="2159640" y="3168000"/>
            <a:ext cx="1152000" cy="648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pic>
        <p:nvPicPr>
          <p:cNvPr id="141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5687640" y="3689640"/>
            <a:ext cx="431640" cy="846000"/>
          </a:xfrm>
          <a:prstGeom prst="rect">
            <a:avLst/>
          </a:prstGeom>
          <a:ln>
            <a:noFill/>
          </a:ln>
        </p:spPr>
      </p:pic>
      <p:sp>
        <p:nvSpPr>
          <p:cNvPr id="142" name="Line 3"/>
          <p:cNvSpPr/>
          <p:nvPr/>
        </p:nvSpPr>
        <p:spPr>
          <a:xfrm>
            <a:off x="4319640" y="4032000"/>
            <a:ext cx="1224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143" name="CustomShape 4"/>
          <p:cNvSpPr/>
          <p:nvPr/>
        </p:nvSpPr>
        <p:spPr>
          <a:xfrm>
            <a:off x="3188520" y="4824000"/>
            <a:ext cx="1202760" cy="545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latin typeface="Arial"/>
              </a:rPr>
              <a:t>Balanceador</a:t>
            </a:r>
            <a:endParaRPr/>
          </a:p>
          <a:p>
            <a:endParaRPr/>
          </a:p>
        </p:txBody>
      </p:sp>
      <p:sp>
        <p:nvSpPr>
          <p:cNvPr id="144" name="CustomShape 5"/>
          <p:cNvSpPr/>
          <p:nvPr/>
        </p:nvSpPr>
        <p:spPr>
          <a:xfrm>
            <a:off x="1367640" y="3021840"/>
            <a:ext cx="863640" cy="289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latin typeface="Arial"/>
              </a:rPr>
              <a:t>Campus</a:t>
            </a:r>
            <a:endParaRPr/>
          </a:p>
        </p:txBody>
      </p:sp>
      <p:sp>
        <p:nvSpPr>
          <p:cNvPr id="145" name="CustomShape 6"/>
          <p:cNvSpPr/>
          <p:nvPr/>
        </p:nvSpPr>
        <p:spPr>
          <a:xfrm>
            <a:off x="5687640" y="4536000"/>
            <a:ext cx="503640" cy="545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latin typeface="Arial"/>
              </a:rPr>
              <a:t>SEI</a:t>
            </a:r>
            <a:endParaRPr/>
          </a:p>
          <a:p>
            <a:endParaRPr/>
          </a:p>
        </p:txBody>
      </p:sp>
      <p:pic>
        <p:nvPicPr>
          <p:cNvPr id="146" name="" descr=""/>
          <p:cNvPicPr/>
          <p:nvPr/>
        </p:nvPicPr>
        <p:blipFill>
          <a:blip r:embed="rId4"/>
          <a:stretch>
            <a:fillRect/>
          </a:stretch>
        </p:blipFill>
        <p:spPr>
          <a:xfrm>
            <a:off x="7559640" y="3719520"/>
            <a:ext cx="431640" cy="846000"/>
          </a:xfrm>
          <a:prstGeom prst="rect">
            <a:avLst/>
          </a:prstGeom>
          <a:ln>
            <a:noFill/>
          </a:ln>
        </p:spPr>
      </p:pic>
      <p:sp>
        <p:nvSpPr>
          <p:cNvPr id="147" name="CustomShape 7"/>
          <p:cNvSpPr/>
          <p:nvPr/>
        </p:nvSpPr>
        <p:spPr>
          <a:xfrm>
            <a:off x="6840000" y="4536000"/>
            <a:ext cx="1871640" cy="545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latin typeface="Arial"/>
              </a:rPr>
              <a:t>Servidor de arquivos</a:t>
            </a:r>
            <a:endParaRPr/>
          </a:p>
          <a:p>
            <a:endParaRPr/>
          </a:p>
        </p:txBody>
      </p:sp>
      <p:sp>
        <p:nvSpPr>
          <p:cNvPr id="148" name="Line 8"/>
          <p:cNvSpPr/>
          <p:nvPr/>
        </p:nvSpPr>
        <p:spPr>
          <a:xfrm>
            <a:off x="6263640" y="4032000"/>
            <a:ext cx="1224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149" name="Line 9"/>
          <p:cNvSpPr/>
          <p:nvPr/>
        </p:nvSpPr>
        <p:spPr>
          <a:xfrm flipH="1">
            <a:off x="6263640" y="4320000"/>
            <a:ext cx="1152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150" name="Line 10"/>
          <p:cNvSpPr/>
          <p:nvPr/>
        </p:nvSpPr>
        <p:spPr>
          <a:xfrm flipH="1" flipV="1">
            <a:off x="2015640" y="3312000"/>
            <a:ext cx="1152000" cy="648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151" name="Line 11"/>
          <p:cNvSpPr/>
          <p:nvPr/>
        </p:nvSpPr>
        <p:spPr>
          <a:xfrm flipH="1">
            <a:off x="4319640" y="4320000"/>
            <a:ext cx="1152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pic>
        <p:nvPicPr>
          <p:cNvPr id="152" name="" descr=""/>
          <p:cNvPicPr/>
          <p:nvPr/>
        </p:nvPicPr>
        <p:blipFill>
          <a:blip r:embed="rId5"/>
          <a:stretch>
            <a:fillRect/>
          </a:stretch>
        </p:blipFill>
        <p:spPr>
          <a:xfrm>
            <a:off x="7416000" y="5688000"/>
            <a:ext cx="792000" cy="704160"/>
          </a:xfrm>
          <a:prstGeom prst="rect">
            <a:avLst/>
          </a:prstGeom>
          <a:ln>
            <a:noFill/>
          </a:ln>
        </p:spPr>
      </p:pic>
      <p:sp>
        <p:nvSpPr>
          <p:cNvPr id="153" name="Line 12"/>
          <p:cNvSpPr/>
          <p:nvPr/>
        </p:nvSpPr>
        <p:spPr>
          <a:xfrm>
            <a:off x="7848000" y="4824000"/>
            <a:ext cx="0" cy="792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154" name="Line 13"/>
          <p:cNvSpPr/>
          <p:nvPr/>
        </p:nvSpPr>
        <p:spPr>
          <a:xfrm flipV="1">
            <a:off x="7704000" y="4788000"/>
            <a:ext cx="0" cy="720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155" name="CustomShape 14"/>
          <p:cNvSpPr/>
          <p:nvPr/>
        </p:nvSpPr>
        <p:spPr>
          <a:xfrm>
            <a:off x="7416000" y="6336000"/>
            <a:ext cx="935640" cy="545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latin typeface="Arial"/>
              </a:rPr>
              <a:t>Storage</a:t>
            </a:r>
            <a:endParaRPr/>
          </a:p>
          <a:p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pt-BR" sz="4400">
                <a:latin typeface="Arial"/>
              </a:rPr>
              <a:t>Servidor de arquivos</a:t>
            </a:r>
            <a:endParaRPr/>
          </a:p>
        </p:txBody>
      </p:sp>
      <p:sp>
        <p:nvSpPr>
          <p:cNvPr id="157" name="CustomShape 2"/>
          <p:cNvSpPr/>
          <p:nvPr/>
        </p:nvSpPr>
        <p:spPr>
          <a:xfrm>
            <a:off x="0" y="0"/>
            <a:ext cx="180360" cy="429840"/>
          </a:xfrm>
          <a:prstGeom prst="rect">
            <a:avLst/>
          </a:prstGeom>
          <a:noFill/>
          <a:ln>
            <a:noFill/>
          </a:ln>
        </p:spPr>
      </p:sp>
      <p:sp>
        <p:nvSpPr>
          <p:cNvPr id="158" name="CustomShape 3"/>
          <p:cNvSpPr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Máquina Virtual 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Sistema operacional CentOS 6.5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8 GB RAM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HD 1 TB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CPU: 1 Núcleo 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Linux NFS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pt-BR" sz="3200">
                <a:latin typeface="Arial"/>
              </a:rPr>
              <a:t> </a:t>
            </a:r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pt-BR" sz="4400">
                <a:latin typeface="Arial"/>
              </a:rPr>
              <a:t>Solr - Mecanismo de busca</a:t>
            </a:r>
            <a:endParaRPr/>
          </a:p>
        </p:txBody>
      </p:sp>
      <p:pic>
        <p:nvPicPr>
          <p:cNvPr id="160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1296000" y="2285640"/>
            <a:ext cx="1367640" cy="1007640"/>
          </a:xfrm>
          <a:prstGeom prst="rect">
            <a:avLst/>
          </a:prstGeom>
          <a:ln>
            <a:noFill/>
          </a:ln>
        </p:spPr>
      </p:pic>
      <p:pic>
        <p:nvPicPr>
          <p:cNvPr id="161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3960000" y="2295360"/>
            <a:ext cx="431280" cy="817920"/>
          </a:xfrm>
          <a:prstGeom prst="rect">
            <a:avLst/>
          </a:prstGeom>
          <a:ln>
            <a:noFill/>
          </a:ln>
        </p:spPr>
      </p:pic>
      <p:sp>
        <p:nvSpPr>
          <p:cNvPr id="162" name="Line 2"/>
          <p:cNvSpPr/>
          <p:nvPr/>
        </p:nvSpPr>
        <p:spPr>
          <a:xfrm>
            <a:off x="2736000" y="2681640"/>
            <a:ext cx="107964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pic>
        <p:nvPicPr>
          <p:cNvPr id="163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5256000" y="2267280"/>
            <a:ext cx="431640" cy="846000"/>
          </a:xfrm>
          <a:prstGeom prst="rect">
            <a:avLst/>
          </a:prstGeom>
          <a:ln>
            <a:noFill/>
          </a:ln>
        </p:spPr>
      </p:pic>
      <p:sp>
        <p:nvSpPr>
          <p:cNvPr id="164" name="Line 3"/>
          <p:cNvSpPr/>
          <p:nvPr/>
        </p:nvSpPr>
        <p:spPr>
          <a:xfrm>
            <a:off x="4536000" y="2681640"/>
            <a:ext cx="576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165" name="CustomShape 4"/>
          <p:cNvSpPr/>
          <p:nvPr/>
        </p:nvSpPr>
        <p:spPr>
          <a:xfrm>
            <a:off x="3600000" y="3071520"/>
            <a:ext cx="1202760" cy="545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latin typeface="Arial"/>
              </a:rPr>
              <a:t>Balanceador</a:t>
            </a:r>
            <a:endParaRPr/>
          </a:p>
          <a:p>
            <a:endParaRPr/>
          </a:p>
        </p:txBody>
      </p:sp>
      <p:sp>
        <p:nvSpPr>
          <p:cNvPr id="166" name="CustomShape 5"/>
          <p:cNvSpPr/>
          <p:nvPr/>
        </p:nvSpPr>
        <p:spPr>
          <a:xfrm>
            <a:off x="1368000" y="3219480"/>
            <a:ext cx="863640" cy="289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latin typeface="Arial"/>
              </a:rPr>
              <a:t>Campus</a:t>
            </a:r>
            <a:endParaRPr/>
          </a:p>
        </p:txBody>
      </p:sp>
      <p:sp>
        <p:nvSpPr>
          <p:cNvPr id="167" name="CustomShape 6"/>
          <p:cNvSpPr/>
          <p:nvPr/>
        </p:nvSpPr>
        <p:spPr>
          <a:xfrm>
            <a:off x="5220000" y="3071520"/>
            <a:ext cx="503640" cy="545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latin typeface="Arial"/>
              </a:rPr>
              <a:t>SEI</a:t>
            </a:r>
            <a:endParaRPr/>
          </a:p>
          <a:p>
            <a:endParaRPr/>
          </a:p>
        </p:txBody>
      </p:sp>
      <p:pic>
        <p:nvPicPr>
          <p:cNvPr id="168" name="" descr=""/>
          <p:cNvPicPr/>
          <p:nvPr/>
        </p:nvPicPr>
        <p:blipFill>
          <a:blip r:embed="rId4"/>
          <a:stretch>
            <a:fillRect/>
          </a:stretch>
        </p:blipFill>
        <p:spPr>
          <a:xfrm>
            <a:off x="8100000" y="2249640"/>
            <a:ext cx="431640" cy="846000"/>
          </a:xfrm>
          <a:prstGeom prst="rect">
            <a:avLst/>
          </a:prstGeom>
          <a:ln>
            <a:noFill/>
          </a:ln>
        </p:spPr>
      </p:pic>
      <p:sp>
        <p:nvSpPr>
          <p:cNvPr id="169" name="CustomShape 7"/>
          <p:cNvSpPr/>
          <p:nvPr/>
        </p:nvSpPr>
        <p:spPr>
          <a:xfrm>
            <a:off x="7596000" y="3142080"/>
            <a:ext cx="1511640" cy="74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latin typeface="Arial"/>
              </a:rPr>
              <a:t>Solr – Indexador</a:t>
            </a:r>
            <a:endParaRPr/>
          </a:p>
          <a:p>
            <a:endParaRPr/>
          </a:p>
          <a:p>
            <a:endParaRPr/>
          </a:p>
        </p:txBody>
      </p:sp>
      <p:sp>
        <p:nvSpPr>
          <p:cNvPr id="170" name="Line 8"/>
          <p:cNvSpPr/>
          <p:nvPr/>
        </p:nvSpPr>
        <p:spPr>
          <a:xfrm>
            <a:off x="5760000" y="2645640"/>
            <a:ext cx="2160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171" name="Line 9"/>
          <p:cNvSpPr/>
          <p:nvPr/>
        </p:nvSpPr>
        <p:spPr>
          <a:xfrm flipH="1">
            <a:off x="5760000" y="2825640"/>
            <a:ext cx="2160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172" name="Line 10"/>
          <p:cNvSpPr/>
          <p:nvPr/>
        </p:nvSpPr>
        <p:spPr>
          <a:xfrm flipH="1">
            <a:off x="2736000" y="2861640"/>
            <a:ext cx="100764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173" name="Line 11"/>
          <p:cNvSpPr/>
          <p:nvPr/>
        </p:nvSpPr>
        <p:spPr>
          <a:xfrm flipH="1">
            <a:off x="4464000" y="2861640"/>
            <a:ext cx="576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174" name="CustomShape 12"/>
          <p:cNvSpPr/>
          <p:nvPr/>
        </p:nvSpPr>
        <p:spPr>
          <a:xfrm>
            <a:off x="1764000" y="1961640"/>
            <a:ext cx="3095640" cy="289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solidFill>
                  <a:srgbClr val="000099"/>
                </a:solidFill>
                <a:latin typeface="Arial"/>
              </a:rPr>
              <a:t>Usuário salva e envia o documento</a:t>
            </a:r>
            <a:endParaRPr/>
          </a:p>
        </p:txBody>
      </p:sp>
      <p:sp>
        <p:nvSpPr>
          <p:cNvPr id="175" name="CustomShape 13"/>
          <p:cNvSpPr/>
          <p:nvPr/>
        </p:nvSpPr>
        <p:spPr>
          <a:xfrm>
            <a:off x="5688000" y="2303280"/>
            <a:ext cx="2303640" cy="289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solidFill>
                  <a:srgbClr val="000099"/>
                </a:solidFill>
                <a:latin typeface="Arial"/>
              </a:rPr>
              <a:t>Sei envia doc para indexar</a:t>
            </a:r>
            <a:endParaRPr/>
          </a:p>
        </p:txBody>
      </p:sp>
      <p:pic>
        <p:nvPicPr>
          <p:cNvPr id="176" name="" descr=""/>
          <p:cNvPicPr/>
          <p:nvPr/>
        </p:nvPicPr>
        <p:blipFill>
          <a:blip r:embed="rId5"/>
          <a:stretch>
            <a:fillRect/>
          </a:stretch>
        </p:blipFill>
        <p:spPr>
          <a:xfrm>
            <a:off x="1296000" y="4589640"/>
            <a:ext cx="1367640" cy="1007640"/>
          </a:xfrm>
          <a:prstGeom prst="rect">
            <a:avLst/>
          </a:prstGeom>
          <a:ln>
            <a:noFill/>
          </a:ln>
        </p:spPr>
      </p:pic>
      <p:pic>
        <p:nvPicPr>
          <p:cNvPr id="177" name="" descr=""/>
          <p:cNvPicPr/>
          <p:nvPr/>
        </p:nvPicPr>
        <p:blipFill>
          <a:blip r:embed="rId6"/>
          <a:stretch>
            <a:fillRect/>
          </a:stretch>
        </p:blipFill>
        <p:spPr>
          <a:xfrm>
            <a:off x="3960000" y="4599360"/>
            <a:ext cx="431280" cy="817920"/>
          </a:xfrm>
          <a:prstGeom prst="rect">
            <a:avLst/>
          </a:prstGeom>
          <a:ln>
            <a:noFill/>
          </a:ln>
        </p:spPr>
      </p:pic>
      <p:sp>
        <p:nvSpPr>
          <p:cNvPr id="178" name="Line 14"/>
          <p:cNvSpPr/>
          <p:nvPr/>
        </p:nvSpPr>
        <p:spPr>
          <a:xfrm>
            <a:off x="2736000" y="4985640"/>
            <a:ext cx="107964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pic>
        <p:nvPicPr>
          <p:cNvPr id="179" name="" descr=""/>
          <p:cNvPicPr/>
          <p:nvPr/>
        </p:nvPicPr>
        <p:blipFill>
          <a:blip r:embed="rId7"/>
          <a:stretch>
            <a:fillRect/>
          </a:stretch>
        </p:blipFill>
        <p:spPr>
          <a:xfrm>
            <a:off x="5256000" y="4571280"/>
            <a:ext cx="431640" cy="846000"/>
          </a:xfrm>
          <a:prstGeom prst="rect">
            <a:avLst/>
          </a:prstGeom>
          <a:ln>
            <a:noFill/>
          </a:ln>
        </p:spPr>
      </p:pic>
      <p:sp>
        <p:nvSpPr>
          <p:cNvPr id="180" name="Line 15"/>
          <p:cNvSpPr/>
          <p:nvPr/>
        </p:nvSpPr>
        <p:spPr>
          <a:xfrm>
            <a:off x="4536000" y="4985640"/>
            <a:ext cx="576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181" name="CustomShape 16"/>
          <p:cNvSpPr/>
          <p:nvPr/>
        </p:nvSpPr>
        <p:spPr>
          <a:xfrm>
            <a:off x="3600000" y="5375520"/>
            <a:ext cx="1202760" cy="545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latin typeface="Arial"/>
              </a:rPr>
              <a:t>Balanceador</a:t>
            </a:r>
            <a:endParaRPr/>
          </a:p>
          <a:p>
            <a:endParaRPr/>
          </a:p>
        </p:txBody>
      </p:sp>
      <p:sp>
        <p:nvSpPr>
          <p:cNvPr id="182" name="CustomShape 17"/>
          <p:cNvSpPr/>
          <p:nvPr/>
        </p:nvSpPr>
        <p:spPr>
          <a:xfrm>
            <a:off x="1368000" y="5523480"/>
            <a:ext cx="863640" cy="289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latin typeface="Arial"/>
              </a:rPr>
              <a:t>Campus</a:t>
            </a:r>
            <a:endParaRPr/>
          </a:p>
        </p:txBody>
      </p:sp>
      <p:sp>
        <p:nvSpPr>
          <p:cNvPr id="183" name="CustomShape 18"/>
          <p:cNvSpPr/>
          <p:nvPr/>
        </p:nvSpPr>
        <p:spPr>
          <a:xfrm>
            <a:off x="5220000" y="5375520"/>
            <a:ext cx="503640" cy="545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latin typeface="Arial"/>
              </a:rPr>
              <a:t>SEI</a:t>
            </a:r>
            <a:endParaRPr/>
          </a:p>
          <a:p>
            <a:endParaRPr/>
          </a:p>
        </p:txBody>
      </p:sp>
      <p:pic>
        <p:nvPicPr>
          <p:cNvPr id="184" name="" descr=""/>
          <p:cNvPicPr/>
          <p:nvPr/>
        </p:nvPicPr>
        <p:blipFill>
          <a:blip r:embed="rId8"/>
          <a:stretch>
            <a:fillRect/>
          </a:stretch>
        </p:blipFill>
        <p:spPr>
          <a:xfrm>
            <a:off x="8100000" y="4553640"/>
            <a:ext cx="431640" cy="846000"/>
          </a:xfrm>
          <a:prstGeom prst="rect">
            <a:avLst/>
          </a:prstGeom>
          <a:ln>
            <a:noFill/>
          </a:ln>
        </p:spPr>
      </p:pic>
      <p:sp>
        <p:nvSpPr>
          <p:cNvPr id="185" name="CustomShape 19"/>
          <p:cNvSpPr/>
          <p:nvPr/>
        </p:nvSpPr>
        <p:spPr>
          <a:xfrm>
            <a:off x="7596000" y="5446080"/>
            <a:ext cx="1511640" cy="74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latin typeface="Arial"/>
              </a:rPr>
              <a:t>Solr – Indexador</a:t>
            </a:r>
            <a:endParaRPr/>
          </a:p>
          <a:p>
            <a:endParaRPr/>
          </a:p>
          <a:p>
            <a:endParaRPr/>
          </a:p>
        </p:txBody>
      </p:sp>
      <p:sp>
        <p:nvSpPr>
          <p:cNvPr id="186" name="Line 20"/>
          <p:cNvSpPr/>
          <p:nvPr/>
        </p:nvSpPr>
        <p:spPr>
          <a:xfrm>
            <a:off x="5760000" y="4949640"/>
            <a:ext cx="2160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187" name="Line 21"/>
          <p:cNvSpPr/>
          <p:nvPr/>
        </p:nvSpPr>
        <p:spPr>
          <a:xfrm flipH="1">
            <a:off x="5760000" y="5129640"/>
            <a:ext cx="2160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188" name="Line 22"/>
          <p:cNvSpPr/>
          <p:nvPr/>
        </p:nvSpPr>
        <p:spPr>
          <a:xfrm flipH="1">
            <a:off x="2736000" y="5165640"/>
            <a:ext cx="100764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189" name="Line 23"/>
          <p:cNvSpPr/>
          <p:nvPr/>
        </p:nvSpPr>
        <p:spPr>
          <a:xfrm flipH="1">
            <a:off x="4464000" y="5165640"/>
            <a:ext cx="576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190" name="CustomShape 24"/>
          <p:cNvSpPr/>
          <p:nvPr/>
        </p:nvSpPr>
        <p:spPr>
          <a:xfrm>
            <a:off x="2088000" y="4248000"/>
            <a:ext cx="3095640" cy="489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solidFill>
                  <a:srgbClr val="000099"/>
                </a:solidFill>
                <a:latin typeface="Arial"/>
              </a:rPr>
              <a:t>Usuário digita termo para consulta</a:t>
            </a:r>
            <a:endParaRPr/>
          </a:p>
          <a:p>
            <a:endParaRPr/>
          </a:p>
        </p:txBody>
      </p:sp>
      <p:sp>
        <p:nvSpPr>
          <p:cNvPr id="191" name="CustomShape 25"/>
          <p:cNvSpPr/>
          <p:nvPr/>
        </p:nvSpPr>
        <p:spPr>
          <a:xfrm>
            <a:off x="5760000" y="4644000"/>
            <a:ext cx="2303640" cy="2620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200">
                <a:solidFill>
                  <a:srgbClr val="000099"/>
                </a:solidFill>
                <a:latin typeface="Arial"/>
              </a:rPr>
              <a:t>Sei envia termo para pesquisa</a:t>
            </a:r>
            <a:endParaRPr/>
          </a:p>
        </p:txBody>
      </p:sp>
      <p:sp>
        <p:nvSpPr>
          <p:cNvPr id="192" name="CustomShape 26"/>
          <p:cNvSpPr/>
          <p:nvPr/>
        </p:nvSpPr>
        <p:spPr>
          <a:xfrm>
            <a:off x="1368000" y="1453680"/>
            <a:ext cx="1207440" cy="345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1" lang="pt-BR">
                <a:latin typeface="Arial"/>
              </a:rPr>
              <a:t>INDEXAR</a:t>
            </a:r>
            <a:endParaRPr/>
          </a:p>
        </p:txBody>
      </p:sp>
      <p:sp>
        <p:nvSpPr>
          <p:cNvPr id="193" name="CustomShape 27"/>
          <p:cNvSpPr/>
          <p:nvPr/>
        </p:nvSpPr>
        <p:spPr>
          <a:xfrm>
            <a:off x="1324440" y="3744000"/>
            <a:ext cx="1526040" cy="345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1" lang="pt-BR">
                <a:latin typeface="Arial"/>
              </a:rPr>
              <a:t>PESQUISAR</a:t>
            </a:r>
            <a:endParaRPr/>
          </a:p>
        </p:txBody>
      </p:sp>
      <p:sp>
        <p:nvSpPr>
          <p:cNvPr id="194" name="CustomShape 28"/>
          <p:cNvSpPr/>
          <p:nvPr/>
        </p:nvSpPr>
        <p:spPr>
          <a:xfrm>
            <a:off x="5976000" y="2894040"/>
            <a:ext cx="1727640" cy="489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solidFill>
                  <a:srgbClr val="006600"/>
                </a:solidFill>
                <a:latin typeface="Arial"/>
              </a:rPr>
              <a:t>Sinaliza indexação</a:t>
            </a:r>
            <a:endParaRPr/>
          </a:p>
          <a:p>
            <a:endParaRPr/>
          </a:p>
        </p:txBody>
      </p:sp>
      <p:sp>
        <p:nvSpPr>
          <p:cNvPr id="195" name="CustomShape 29"/>
          <p:cNvSpPr/>
          <p:nvPr/>
        </p:nvSpPr>
        <p:spPr>
          <a:xfrm>
            <a:off x="2448000" y="3312000"/>
            <a:ext cx="1871640" cy="489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solidFill>
                  <a:srgbClr val="006600"/>
                </a:solidFill>
                <a:latin typeface="Arial"/>
              </a:rPr>
              <a:t>Continua o processo</a:t>
            </a:r>
            <a:endParaRPr/>
          </a:p>
          <a:p>
            <a:endParaRPr/>
          </a:p>
        </p:txBody>
      </p:sp>
      <p:sp>
        <p:nvSpPr>
          <p:cNvPr id="196" name="CustomShape 30"/>
          <p:cNvSpPr/>
          <p:nvPr/>
        </p:nvSpPr>
        <p:spPr>
          <a:xfrm>
            <a:off x="5832000" y="5162040"/>
            <a:ext cx="2375640" cy="4618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200">
                <a:solidFill>
                  <a:srgbClr val="006600"/>
                </a:solidFill>
                <a:latin typeface="Arial"/>
              </a:rPr>
              <a:t>Solr envia lista de resultados</a:t>
            </a:r>
            <a:endParaRPr/>
          </a:p>
          <a:p>
            <a:endParaRPr/>
          </a:p>
        </p:txBody>
      </p:sp>
      <p:sp>
        <p:nvSpPr>
          <p:cNvPr id="197" name="CustomShape 31"/>
          <p:cNvSpPr/>
          <p:nvPr/>
        </p:nvSpPr>
        <p:spPr>
          <a:xfrm>
            <a:off x="2016000" y="5729760"/>
            <a:ext cx="2951640" cy="689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400">
                <a:solidFill>
                  <a:srgbClr val="006600"/>
                </a:solidFill>
                <a:latin typeface="Arial"/>
              </a:rPr>
              <a:t>SEI exibe resultado para o usuário</a:t>
            </a:r>
            <a:endParaRPr/>
          </a:p>
          <a:p>
            <a:endParaRPr/>
          </a:p>
          <a:p>
            <a:endParaRPr/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